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4" r:id="rId4"/>
  </p:sldMasterIdLst>
  <p:notesMasterIdLst>
    <p:notesMasterId r:id="rId32"/>
  </p:notesMasterIdLst>
  <p:handoutMasterIdLst>
    <p:handoutMasterId r:id="rId33"/>
  </p:handoutMasterIdLst>
  <p:sldIdLst>
    <p:sldId id="2146846932" r:id="rId5"/>
    <p:sldId id="2146846996" r:id="rId6"/>
    <p:sldId id="2146847002" r:id="rId7"/>
    <p:sldId id="2146846981" r:id="rId8"/>
    <p:sldId id="2146847010" r:id="rId9"/>
    <p:sldId id="2146846937" r:id="rId10"/>
    <p:sldId id="2146846940" r:id="rId11"/>
    <p:sldId id="2146846994" r:id="rId12"/>
    <p:sldId id="2146846941" r:id="rId13"/>
    <p:sldId id="2146846983" r:id="rId14"/>
    <p:sldId id="2146846987" r:id="rId15"/>
    <p:sldId id="2146847019" r:id="rId16"/>
    <p:sldId id="2146847020" r:id="rId17"/>
    <p:sldId id="2146847021" r:id="rId18"/>
    <p:sldId id="2146847022" r:id="rId19"/>
    <p:sldId id="2146846901" r:id="rId20"/>
    <p:sldId id="2146846997" r:id="rId21"/>
    <p:sldId id="2146847013" r:id="rId22"/>
    <p:sldId id="2146847017" r:id="rId23"/>
    <p:sldId id="2146847024" r:id="rId24"/>
    <p:sldId id="2146846990" r:id="rId25"/>
    <p:sldId id="2146847009" r:id="rId26"/>
    <p:sldId id="2146847018" r:id="rId27"/>
    <p:sldId id="2146847007" r:id="rId28"/>
    <p:sldId id="2146847005" r:id="rId29"/>
    <p:sldId id="2146847016" r:id="rId30"/>
    <p:sldId id="2146847006" r:id="rId31"/>
  </p:sldIdLst>
  <p:sldSz cx="12192000" cy="6858000"/>
  <p:notesSz cx="7102475" cy="10234613"/>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C5DC39-1799-18DC-AEDF-6719A57BF6AD}" name="FLETCHER, Claire (NHS NOTTINGHAM AND NOTTINGHAMSHIRE ICB - 52R)" initials="FC(NANI5" userId="S::claire.fletcher26@nhs.net::70ff5cc9-f307-40f2-952f-2cbc83439b33" providerId="AD"/>
  <p188:author id="{79F74F72-C97D-FC2F-3493-4B73CF77EFED}" name="WILSON, Patrick (SHERWOOD FOREST HOSPITALS NHS FOUNDATION TRUST)" initials="WP(FHNFT" userId="S::patrick.wilson7@nhs.net::e490713e-9c4d-4151-bab5-00d8b43fc45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CA067B"/>
    <a:srgbClr val="36A6DE"/>
    <a:srgbClr val="5858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86388" autoAdjust="0"/>
  </p:normalViewPr>
  <p:slideViewPr>
    <p:cSldViewPr snapToGrid="0">
      <p:cViewPr varScale="1">
        <p:scale>
          <a:sx n="72" d="100"/>
          <a:sy n="72" d="100"/>
        </p:scale>
        <p:origin x="974" y="91"/>
      </p:cViewPr>
      <p:guideLst/>
    </p:cSldViewPr>
  </p:slideViewPr>
  <p:outlineViewPr>
    <p:cViewPr>
      <p:scale>
        <a:sx n="33" d="100"/>
        <a:sy n="33" d="100"/>
      </p:scale>
      <p:origin x="0" y="-11220"/>
    </p:cViewPr>
  </p:outlineViewPr>
  <p:notesTextViewPr>
    <p:cViewPr>
      <p:scale>
        <a:sx n="1" d="1"/>
        <a:sy n="1" d="1"/>
      </p:scale>
      <p:origin x="0" y="0"/>
    </p:cViewPr>
  </p:notesTextViewPr>
  <p:sorterViewPr>
    <p:cViewPr varScale="1">
      <p:scale>
        <a:sx n="1" d="1"/>
        <a:sy n="1" d="1"/>
      </p:scale>
      <p:origin x="0" y="-8352"/>
    </p:cViewPr>
  </p:sorterViewPr>
  <p:notesViewPr>
    <p:cSldViewPr snapToGrid="0">
      <p:cViewPr>
        <p:scale>
          <a:sx n="66" d="100"/>
          <a:sy n="66" d="100"/>
        </p:scale>
        <p:origin x="2244" y="-7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BACA92-A17C-B899-3E1C-CF2FE8D86790}"/>
              </a:ext>
            </a:extLst>
          </p:cNvPr>
          <p:cNvSpPr>
            <a:spLocks noGrp="1"/>
          </p:cNvSpPr>
          <p:nvPr>
            <p:ph type="hdr" sz="quarter"/>
          </p:nvPr>
        </p:nvSpPr>
        <p:spPr>
          <a:xfrm>
            <a:off x="0" y="0"/>
            <a:ext cx="3078163" cy="512763"/>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9EBE0DA9-85AC-4781-99E1-E394F8F964A4}"/>
              </a:ext>
            </a:extLst>
          </p:cNvPr>
          <p:cNvSpPr>
            <a:spLocks noGrp="1"/>
          </p:cNvSpPr>
          <p:nvPr>
            <p:ph type="dt" sz="quarter" idx="1"/>
          </p:nvPr>
        </p:nvSpPr>
        <p:spPr>
          <a:xfrm>
            <a:off x="4022725" y="0"/>
            <a:ext cx="3078163" cy="512763"/>
          </a:xfrm>
          <a:prstGeom prst="rect">
            <a:avLst/>
          </a:prstGeom>
        </p:spPr>
        <p:txBody>
          <a:bodyPr vert="horz" lIns="91440" tIns="45720" rIns="91440" bIns="45720" rtlCol="0"/>
          <a:lstStyle>
            <a:lvl1pPr algn="r">
              <a:defRPr sz="1200"/>
            </a:lvl1pPr>
          </a:lstStyle>
          <a:p>
            <a:fld id="{AB7E3FDA-FBCB-487E-A05E-C8FE0D0E07F0}" type="datetimeFigureOut">
              <a:rPr lang="en-GB" smtClean="0"/>
              <a:t>27/06/2025</a:t>
            </a:fld>
            <a:endParaRPr lang="en-GB" dirty="0"/>
          </a:p>
        </p:txBody>
      </p:sp>
      <p:sp>
        <p:nvSpPr>
          <p:cNvPr id="4" name="Footer Placeholder 3">
            <a:extLst>
              <a:ext uri="{FF2B5EF4-FFF2-40B4-BE49-F238E27FC236}">
                <a16:creationId xmlns:a16="http://schemas.microsoft.com/office/drawing/2014/main" id="{B9A811A7-A9AF-6D72-A51C-41F8BB352770}"/>
              </a:ext>
            </a:extLst>
          </p:cNvPr>
          <p:cNvSpPr>
            <a:spLocks noGrp="1"/>
          </p:cNvSpPr>
          <p:nvPr>
            <p:ph type="ftr" sz="quarter" idx="2"/>
          </p:nvPr>
        </p:nvSpPr>
        <p:spPr>
          <a:xfrm>
            <a:off x="0" y="9721850"/>
            <a:ext cx="3078163" cy="512763"/>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560FA07F-FB3D-034A-873A-F4E89A3C7CEC}"/>
              </a:ext>
            </a:extLst>
          </p:cNvPr>
          <p:cNvSpPr>
            <a:spLocks noGrp="1"/>
          </p:cNvSpPr>
          <p:nvPr>
            <p:ph type="sldNum" sz="quarter" idx="3"/>
          </p:nvPr>
        </p:nvSpPr>
        <p:spPr>
          <a:xfrm>
            <a:off x="4022725" y="9721850"/>
            <a:ext cx="3078163" cy="512763"/>
          </a:xfrm>
          <a:prstGeom prst="rect">
            <a:avLst/>
          </a:prstGeom>
        </p:spPr>
        <p:txBody>
          <a:bodyPr vert="horz" lIns="91440" tIns="45720" rIns="91440" bIns="45720" rtlCol="0" anchor="b"/>
          <a:lstStyle>
            <a:lvl1pPr algn="r">
              <a:defRPr sz="1200"/>
            </a:lvl1pPr>
          </a:lstStyle>
          <a:p>
            <a:fld id="{D05F0E4A-7DD5-4D11-9054-51E98B606D9F}" type="slidenum">
              <a:rPr lang="en-GB" smtClean="0"/>
              <a:t>‹#›</a:t>
            </a:fld>
            <a:endParaRPr lang="en-GB" dirty="0"/>
          </a:p>
        </p:txBody>
      </p:sp>
    </p:spTree>
    <p:extLst>
      <p:ext uri="{BB962C8B-B14F-4D97-AF65-F5344CB8AC3E}">
        <p14:creationId xmlns:p14="http://schemas.microsoft.com/office/powerpoint/2010/main" val="838543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508"/>
          </a:xfrm>
          <a:prstGeom prst="rect">
            <a:avLst/>
          </a:prstGeom>
        </p:spPr>
        <p:txBody>
          <a:bodyPr vert="horz" lIns="94229" tIns="47114" rIns="94229" bIns="47114" rtlCol="0"/>
          <a:lstStyle>
            <a:lvl1pPr algn="l">
              <a:defRPr sz="1200"/>
            </a:lvl1pPr>
          </a:lstStyle>
          <a:p>
            <a:endParaRPr lang="en-GB" dirty="0"/>
          </a:p>
        </p:txBody>
      </p:sp>
      <p:sp>
        <p:nvSpPr>
          <p:cNvPr id="3" name="Date Placeholder 2"/>
          <p:cNvSpPr>
            <a:spLocks noGrp="1"/>
          </p:cNvSpPr>
          <p:nvPr>
            <p:ph type="dt" idx="1"/>
          </p:nvPr>
        </p:nvSpPr>
        <p:spPr>
          <a:xfrm>
            <a:off x="4023093" y="0"/>
            <a:ext cx="3077739" cy="513508"/>
          </a:xfrm>
          <a:prstGeom prst="rect">
            <a:avLst/>
          </a:prstGeom>
        </p:spPr>
        <p:txBody>
          <a:bodyPr vert="horz" lIns="94229" tIns="47114" rIns="94229" bIns="47114" rtlCol="0"/>
          <a:lstStyle>
            <a:lvl1pPr algn="r">
              <a:defRPr sz="1200"/>
            </a:lvl1pPr>
          </a:lstStyle>
          <a:p>
            <a:fld id="{482186E6-0267-4BDB-A79D-B93A60D01198}" type="datetimeFigureOut">
              <a:rPr lang="en-GB" smtClean="0"/>
              <a:t>27/06/2025</a:t>
            </a:fld>
            <a:endParaRPr lang="en-GB" dirty="0"/>
          </a:p>
        </p:txBody>
      </p:sp>
      <p:sp>
        <p:nvSpPr>
          <p:cNvPr id="4" name="Slide Image Placeholder 3"/>
          <p:cNvSpPr>
            <a:spLocks noGrp="1" noRot="1" noChangeAspect="1"/>
          </p:cNvSpPr>
          <p:nvPr>
            <p:ph type="sldImg" idx="2"/>
          </p:nvPr>
        </p:nvSpPr>
        <p:spPr>
          <a:xfrm>
            <a:off x="482600" y="1279525"/>
            <a:ext cx="6137275" cy="3452813"/>
          </a:xfrm>
          <a:prstGeom prst="rect">
            <a:avLst/>
          </a:prstGeom>
          <a:noFill/>
          <a:ln w="12700">
            <a:solidFill>
              <a:prstClr val="black"/>
            </a:solidFill>
          </a:ln>
        </p:spPr>
        <p:txBody>
          <a:bodyPr vert="horz" lIns="94229" tIns="47114" rIns="94229" bIns="47114" rtlCol="0" anchor="ctr"/>
          <a:lstStyle/>
          <a:p>
            <a:endParaRPr lang="en-GB" dirty="0"/>
          </a:p>
        </p:txBody>
      </p:sp>
      <p:sp>
        <p:nvSpPr>
          <p:cNvPr id="5" name="Notes Placeholder 4"/>
          <p:cNvSpPr>
            <a:spLocks noGrp="1"/>
          </p:cNvSpPr>
          <p:nvPr>
            <p:ph type="body" sz="quarter" idx="3"/>
          </p:nvPr>
        </p:nvSpPr>
        <p:spPr>
          <a:xfrm>
            <a:off x="710248" y="4925408"/>
            <a:ext cx="5681980" cy="4029879"/>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7"/>
            <a:ext cx="3077739" cy="513507"/>
          </a:xfrm>
          <a:prstGeom prst="rect">
            <a:avLst/>
          </a:prstGeom>
        </p:spPr>
        <p:txBody>
          <a:bodyPr vert="horz" lIns="94229" tIns="47114" rIns="94229" bIns="47114" rtlCol="0" anchor="b"/>
          <a:lstStyle>
            <a:lvl1pPr algn="l">
              <a:defRPr sz="1200"/>
            </a:lvl1pPr>
          </a:lstStyle>
          <a:p>
            <a:endParaRPr lang="en-GB" dirty="0"/>
          </a:p>
        </p:txBody>
      </p:sp>
      <p:sp>
        <p:nvSpPr>
          <p:cNvPr id="7" name="Slide Number Placeholder 6"/>
          <p:cNvSpPr>
            <a:spLocks noGrp="1"/>
          </p:cNvSpPr>
          <p:nvPr>
            <p:ph type="sldNum" sz="quarter" idx="5"/>
          </p:nvPr>
        </p:nvSpPr>
        <p:spPr>
          <a:xfrm>
            <a:off x="4023093" y="9721107"/>
            <a:ext cx="3077739" cy="513507"/>
          </a:xfrm>
          <a:prstGeom prst="rect">
            <a:avLst/>
          </a:prstGeom>
        </p:spPr>
        <p:txBody>
          <a:bodyPr vert="horz" lIns="94229" tIns="47114" rIns="94229" bIns="47114" rtlCol="0" anchor="b"/>
          <a:lstStyle>
            <a:lvl1pPr algn="r">
              <a:defRPr sz="1200"/>
            </a:lvl1pPr>
          </a:lstStyle>
          <a:p>
            <a:fld id="{D6B5F378-9819-40A5-BFCD-DD10594A16B0}" type="slidenum">
              <a:rPr lang="en-GB" smtClean="0"/>
              <a:t>‹#›</a:t>
            </a:fld>
            <a:endParaRPr lang="en-GB" dirty="0"/>
          </a:p>
        </p:txBody>
      </p:sp>
    </p:spTree>
    <p:extLst>
      <p:ext uri="{BB962C8B-B14F-4D97-AF65-F5344CB8AC3E}">
        <p14:creationId xmlns:p14="http://schemas.microsoft.com/office/powerpoint/2010/main" val="109099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cbi.nlm.nih.gov/pmc/articles/PMC4310971/"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iris.who.int/bitstream/handle/10665/42682/9241545992.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who.int/medicines/areas/policy/%20world_medicines_situation/WMS_ch6_wPricing_v6.pdf" TargetMode="External"/><Relationship Id="rId7" Type="http://schemas.openxmlformats.org/officeDocument/2006/relationships/hyperlink" Target="https://iris.who.int/bitstream/handle/10665/42682/9241545992.pdf"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www.ncbi.nlm.nih.gov/pmc/articles/PMC4310971/" TargetMode="External"/><Relationship Id="rId5" Type="http://schemas.openxmlformats.org/officeDocument/2006/relationships/hyperlink" Target="https://www.england.nhs.uk/medicines-2/value-programme/" TargetMode="External"/><Relationship Id="rId4" Type="http://schemas.openxmlformats.org/officeDocument/2006/relationships/hyperlink" Target="https://files.digital.nhs.uk/pdf/3/c/hse2016-pres-med.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cbi.nlm.nih.gov/pmc/articles/PMC4310971/" TargetMode="External"/><Relationship Id="rId2" Type="http://schemas.openxmlformats.org/officeDocument/2006/relationships/slide" Target="../slides/slide26.xml"/><Relationship Id="rId1" Type="http://schemas.openxmlformats.org/officeDocument/2006/relationships/notesMaster" Target="../notesMasters/notesMaster1.xml"/><Relationship Id="rId4" Type="http://schemas.openxmlformats.org/officeDocument/2006/relationships/hyperlink" Target="https://iris.who.int/bitstream/handle/10665/42682/9241545992.pdf"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a:r>
          </a:p>
        </p:txBody>
      </p:sp>
      <p:sp>
        <p:nvSpPr>
          <p:cNvPr id="4" name="Slide Number Placeholder 3"/>
          <p:cNvSpPr>
            <a:spLocks noGrp="1"/>
          </p:cNvSpPr>
          <p:nvPr>
            <p:ph type="sldNum" sz="quarter" idx="5"/>
          </p:nvPr>
        </p:nvSpPr>
        <p:spPr/>
        <p:txBody>
          <a:bodyPr/>
          <a:lstStyle/>
          <a:p>
            <a:fld id="{D6B5F378-9819-40A5-BFCD-DD10594A16B0}" type="slidenum">
              <a:rPr lang="en-GB" smtClean="0"/>
              <a:t>1</a:t>
            </a:fld>
            <a:endParaRPr lang="en-GB" dirty="0"/>
          </a:p>
        </p:txBody>
      </p:sp>
    </p:spTree>
    <p:extLst>
      <p:ext uri="{BB962C8B-B14F-4D97-AF65-F5344CB8AC3E}">
        <p14:creationId xmlns:p14="http://schemas.microsoft.com/office/powerpoint/2010/main" val="8478063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Environmental sustainability and waste removed from principles and included as a strategic aim</a:t>
            </a:r>
          </a:p>
        </p:txBody>
      </p:sp>
      <p:sp>
        <p:nvSpPr>
          <p:cNvPr id="4" name="Slide Number Placeholder 3"/>
          <p:cNvSpPr>
            <a:spLocks noGrp="1"/>
          </p:cNvSpPr>
          <p:nvPr>
            <p:ph type="sldNum" sz="quarter" idx="5"/>
          </p:nvPr>
        </p:nvSpPr>
        <p:spPr/>
        <p:txBody>
          <a:bodyPr/>
          <a:lstStyle/>
          <a:p>
            <a:fld id="{E6AE558A-ADFD-4F15-9DD8-71DAF94AA103}" type="slidenum">
              <a:rPr lang="en-GB" smtClean="0"/>
              <a:t>12</a:t>
            </a:fld>
            <a:endParaRPr lang="en-GB"/>
          </a:p>
        </p:txBody>
      </p:sp>
    </p:spTree>
    <p:extLst>
      <p:ext uri="{BB962C8B-B14F-4D97-AF65-F5344CB8AC3E}">
        <p14:creationId xmlns:p14="http://schemas.microsoft.com/office/powerpoint/2010/main" val="3095661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sz="3200" b="1" i="0" u="none" strike="noStrike" kern="1200" cap="none" spc="0" normalizeH="0" baseline="0" dirty="0">
                <a:ln>
                  <a:noFill/>
                </a:ln>
                <a:solidFill>
                  <a:srgbClr val="E7E6E6">
                    <a:lumMod val="50000"/>
                  </a:srgbClr>
                </a:solidFill>
                <a:effectLst/>
                <a:uLnTx/>
                <a:uFillTx/>
                <a:latin typeface="Montserrat"/>
                <a:ea typeface="+mj-ea"/>
                <a:cs typeface="+mj-cs"/>
              </a:rPr>
              <a:t>Removed Communication and Campaigns as they are part of the system working principle</a:t>
            </a:r>
          </a:p>
        </p:txBody>
      </p:sp>
      <p:sp>
        <p:nvSpPr>
          <p:cNvPr id="4" name="Slide Number Placeholder 3"/>
          <p:cNvSpPr>
            <a:spLocks noGrp="1"/>
          </p:cNvSpPr>
          <p:nvPr>
            <p:ph type="sldNum" sz="quarter" idx="5"/>
          </p:nvPr>
        </p:nvSpPr>
        <p:spPr/>
        <p:txBody>
          <a:bodyPr/>
          <a:lstStyle/>
          <a:p>
            <a:fld id="{E6AE558A-ADFD-4F15-9DD8-71DAF94AA103}" type="slidenum">
              <a:rPr lang="en-GB" smtClean="0"/>
              <a:t>13</a:t>
            </a:fld>
            <a:endParaRPr lang="en-GB"/>
          </a:p>
        </p:txBody>
      </p:sp>
    </p:spTree>
    <p:extLst>
      <p:ext uri="{BB962C8B-B14F-4D97-AF65-F5344CB8AC3E}">
        <p14:creationId xmlns:p14="http://schemas.microsoft.com/office/powerpoint/2010/main" val="33297875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6F6EA7E-69D8-4D5A-8EBA-E6EE609BBC59}" type="slidenum">
              <a:rPr lang="en-GB" smtClean="0"/>
              <a:t>20</a:t>
            </a:fld>
            <a:endParaRPr lang="en-GB"/>
          </a:p>
        </p:txBody>
      </p:sp>
    </p:spTree>
    <p:extLst>
      <p:ext uri="{BB962C8B-B14F-4D97-AF65-F5344CB8AC3E}">
        <p14:creationId xmlns:p14="http://schemas.microsoft.com/office/powerpoint/2010/main" val="1659514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000"/>
              </a:spcAft>
              <a:buFont typeface="+mj-lt"/>
              <a:buAutoNum type="arabicPeriod"/>
            </a:pPr>
            <a:r>
              <a:rPr lang="en-GB" sz="1200" b="1" dirty="0"/>
              <a:t>Between 5 to 10 per cent of all hospital admissions are medicines related and around two-thirds of these admissions are preventable; </a:t>
            </a:r>
            <a:r>
              <a:rPr lang="en-GB" sz="1000" dirty="0">
                <a:hlinkClick r:id="rId3"/>
              </a:rPr>
              <a:t>Systemic review on drug related hospital admissions – A </a:t>
            </a:r>
            <a:r>
              <a:rPr lang="en-GB" sz="1000" dirty="0" err="1">
                <a:hlinkClick r:id="rId3"/>
              </a:rPr>
              <a:t>pubmed</a:t>
            </a:r>
            <a:r>
              <a:rPr lang="en-GB" sz="1000" dirty="0">
                <a:hlinkClick r:id="rId3"/>
              </a:rPr>
              <a:t> based search - PMC (nih.gov)</a:t>
            </a:r>
            <a:endParaRPr lang="en-GB" sz="1200" b="1" dirty="0"/>
          </a:p>
          <a:p>
            <a:pPr marL="457200" indent="-457200">
              <a:spcAft>
                <a:spcPts val="1000"/>
              </a:spcAft>
              <a:buFont typeface="+mj-lt"/>
              <a:buAutoNum type="arabicPeriod"/>
            </a:pPr>
            <a:r>
              <a:rPr lang="en-GB" sz="1200" b="1" dirty="0"/>
              <a:t>30 to 50 per cent of the medicines prescribed for long-term conditions are not being taken as intended </a:t>
            </a:r>
            <a:r>
              <a:rPr lang="en-GB" sz="1200" dirty="0"/>
              <a:t>(World Health Organisation – 2003)  </a:t>
            </a:r>
            <a:r>
              <a:rPr lang="en-GB" sz="1200" dirty="0">
                <a:hlinkClick r:id="rId4"/>
              </a:rPr>
              <a:t>https://iris.who.int/bitstream/handle/10665/42682/9241545992.pdf</a:t>
            </a:r>
            <a:endParaRPr lang="en-GB" sz="1200" dirty="0"/>
          </a:p>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24</a:t>
            </a:fld>
            <a:endParaRPr lang="en-GB" dirty="0"/>
          </a:p>
        </p:txBody>
      </p:sp>
    </p:spTree>
    <p:extLst>
      <p:ext uri="{BB962C8B-B14F-4D97-AF65-F5344CB8AC3E}">
        <p14:creationId xmlns:p14="http://schemas.microsoft.com/office/powerpoint/2010/main" val="28223475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000"/>
              </a:spcAft>
              <a:buFont typeface="+mj-lt"/>
              <a:buAutoNum type="arabicPeriod"/>
            </a:pPr>
            <a:r>
              <a:rPr lang="en-GB" sz="1200" b="1" dirty="0"/>
              <a:t>Most common intervention</a:t>
            </a:r>
            <a:r>
              <a:rPr lang="en-GB" sz="1200" dirty="0"/>
              <a:t> The World Medicines Situation: Medicines Prices, Availability and Affordability, World Health Organisation, </a:t>
            </a:r>
            <a:r>
              <a:rPr lang="en-GB" sz="1200" dirty="0">
                <a:hlinkClick r:id="rId3"/>
              </a:rPr>
              <a:t>https://www.who.int/medicines/areas/policy/ world_medicines_situation/WMS_ch6_wPricing_v6.pdf  </a:t>
            </a:r>
            <a:endParaRPr lang="en-GB" sz="1200" dirty="0"/>
          </a:p>
          <a:p>
            <a:pPr marL="457200" indent="-457200">
              <a:spcAft>
                <a:spcPts val="1000"/>
              </a:spcAft>
              <a:buFont typeface="+mj-lt"/>
              <a:buAutoNum type="arabicPeriod"/>
            </a:pPr>
            <a:r>
              <a:rPr lang="en-GB" sz="1200" b="1" dirty="0"/>
              <a:t>Around half of all adults take a prescribed medicine. In 2015/16 48% of adults had taken at least one prescribed medicine (not including contraception or nicotine replacement therapy) in the last week. This increased with age from 19% of young adults aged 16 to 24 to more than 90% of those aged 75 and over. </a:t>
            </a:r>
            <a:r>
              <a:rPr lang="en-GB" sz="1100" b="1" dirty="0"/>
              <a:t>24% of adults were taking three or more </a:t>
            </a:r>
            <a:r>
              <a:rPr lang="en-GB" sz="1100" b="1" dirty="0" err="1"/>
              <a:t>medicines.</a:t>
            </a:r>
            <a:r>
              <a:rPr lang="en-GB" sz="1600" b="1" dirty="0" err="1"/>
              <a:t>.</a:t>
            </a:r>
            <a:r>
              <a:rPr lang="en-GB" sz="1200" dirty="0" err="1"/>
              <a:t>NHS</a:t>
            </a:r>
            <a:r>
              <a:rPr lang="en-GB" sz="1200" dirty="0"/>
              <a:t> Digital and Office of National Statistics (2017), Health Survey for England 2016, </a:t>
            </a:r>
            <a:r>
              <a:rPr lang="en-GB" sz="1200" dirty="0">
                <a:hlinkClick r:id="rId4"/>
              </a:rPr>
              <a:t>https://files.digital.nhs.uk/pdf/3/c/hse2016-pres-med.pdf</a:t>
            </a:r>
            <a:endParaRPr lang="en-GB" sz="1200" dirty="0"/>
          </a:p>
          <a:p>
            <a:pPr marL="457200" indent="-457200">
              <a:spcAft>
                <a:spcPts val="1000"/>
              </a:spcAft>
              <a:buFont typeface="+mj-lt"/>
              <a:buAutoNum type="arabicPeriod"/>
            </a:pPr>
            <a:r>
              <a:rPr lang="en-GB" sz="1200" dirty="0"/>
              <a:t>NHS England, Medicines Value Programme, </a:t>
            </a:r>
            <a:r>
              <a:rPr lang="en-GB" sz="1200" dirty="0">
                <a:hlinkClick r:id="rId5"/>
              </a:rPr>
              <a:t>https://www.england.nhs.uk/medicines-2/value-programme/</a:t>
            </a:r>
            <a:endParaRPr lang="en-GB" sz="1200" dirty="0"/>
          </a:p>
          <a:p>
            <a:pPr marL="457200" indent="-457200">
              <a:spcAft>
                <a:spcPts val="1000"/>
              </a:spcAft>
              <a:buFont typeface="+mj-lt"/>
              <a:buAutoNum type="arabicPeriod"/>
            </a:pPr>
            <a:r>
              <a:rPr lang="en-GB" sz="1200" b="1" dirty="0"/>
              <a:t>Between 5 to 10 per cent of all hospital admissions are medicines related and around two-thirds of these admissions are preventable; </a:t>
            </a:r>
            <a:r>
              <a:rPr lang="en-GB" sz="1000" dirty="0">
                <a:hlinkClick r:id="rId6"/>
              </a:rPr>
              <a:t>Systemic review on drug related hospital admissions – A </a:t>
            </a:r>
            <a:r>
              <a:rPr lang="en-GB" sz="1000" dirty="0" err="1">
                <a:hlinkClick r:id="rId6"/>
              </a:rPr>
              <a:t>pubmed</a:t>
            </a:r>
            <a:r>
              <a:rPr lang="en-GB" sz="1000" dirty="0">
                <a:hlinkClick r:id="rId6"/>
              </a:rPr>
              <a:t> based search - PMC (nih.gov)</a:t>
            </a:r>
            <a:endParaRPr lang="en-GB" sz="1200" b="1" dirty="0"/>
          </a:p>
          <a:p>
            <a:pPr marL="457200" indent="-457200">
              <a:spcAft>
                <a:spcPts val="1000"/>
              </a:spcAft>
              <a:buFont typeface="+mj-lt"/>
              <a:buAutoNum type="arabicPeriod"/>
            </a:pPr>
            <a:r>
              <a:rPr lang="en-GB" sz="1200" b="1" dirty="0"/>
              <a:t>30 to 50 per cent of the medicines prescribed for long-term conditions are not being taken as intended </a:t>
            </a:r>
            <a:r>
              <a:rPr lang="en-GB" sz="1200" dirty="0"/>
              <a:t>(World Health Organisation – 2003)  </a:t>
            </a:r>
            <a:r>
              <a:rPr lang="en-GB" sz="1200" dirty="0">
                <a:hlinkClick r:id="rId7"/>
              </a:rPr>
              <a:t>https://iris.who.int/bitstream/handle/10665/42682/9241545992.pdf</a:t>
            </a:r>
            <a:endParaRPr lang="en-GB" sz="1200" dirty="0"/>
          </a:p>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25</a:t>
            </a:fld>
            <a:endParaRPr lang="en-GB" dirty="0"/>
          </a:p>
        </p:txBody>
      </p:sp>
    </p:spTree>
    <p:extLst>
      <p:ext uri="{BB962C8B-B14F-4D97-AF65-F5344CB8AC3E}">
        <p14:creationId xmlns:p14="http://schemas.microsoft.com/office/powerpoint/2010/main" val="84162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spcAft>
                <a:spcPts val="1000"/>
              </a:spcAft>
              <a:buFont typeface="+mj-lt"/>
              <a:buAutoNum type="arabicPeriod"/>
            </a:pPr>
            <a:r>
              <a:rPr lang="en-GB" sz="1200" b="1" dirty="0"/>
              <a:t>Between 5 to 10 per cent of all hospital admissions are medicines related and around two-thirds of these admissions are preventable; </a:t>
            </a:r>
            <a:r>
              <a:rPr lang="en-GB" sz="1000" dirty="0">
                <a:hlinkClick r:id="rId3"/>
              </a:rPr>
              <a:t>Systemic review on drug related hospital admissions – A </a:t>
            </a:r>
            <a:r>
              <a:rPr lang="en-GB" sz="1000" dirty="0" err="1">
                <a:hlinkClick r:id="rId3"/>
              </a:rPr>
              <a:t>pubmed</a:t>
            </a:r>
            <a:r>
              <a:rPr lang="en-GB" sz="1000" dirty="0">
                <a:hlinkClick r:id="rId3"/>
              </a:rPr>
              <a:t> based search - PMC (nih.gov)</a:t>
            </a:r>
            <a:endParaRPr lang="en-GB" sz="1200" b="1" dirty="0"/>
          </a:p>
          <a:p>
            <a:pPr marL="457200" indent="-457200">
              <a:spcAft>
                <a:spcPts val="1000"/>
              </a:spcAft>
              <a:buFont typeface="+mj-lt"/>
              <a:buAutoNum type="arabicPeriod"/>
            </a:pPr>
            <a:r>
              <a:rPr lang="en-GB" sz="1200" b="1" dirty="0"/>
              <a:t>30 to 50 per cent of the medicines prescribed for long-term conditions are not being taken as intended </a:t>
            </a:r>
            <a:r>
              <a:rPr lang="en-GB" sz="1200" dirty="0"/>
              <a:t>(World Health Organisation – 2003)  </a:t>
            </a:r>
            <a:r>
              <a:rPr lang="en-GB" sz="1200" dirty="0">
                <a:hlinkClick r:id="rId4"/>
              </a:rPr>
              <a:t>https://iris.who.int/bitstream/handle/10665/42682/9241545992.pdf</a:t>
            </a:r>
            <a:endParaRPr lang="en-GB" sz="1200" dirty="0"/>
          </a:p>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26</a:t>
            </a:fld>
            <a:endParaRPr lang="en-GB" dirty="0"/>
          </a:p>
        </p:txBody>
      </p:sp>
    </p:spTree>
    <p:extLst>
      <p:ext uri="{BB962C8B-B14F-4D97-AF65-F5344CB8AC3E}">
        <p14:creationId xmlns:p14="http://schemas.microsoft.com/office/powerpoint/2010/main" val="20376461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27</a:t>
            </a:fld>
            <a:endParaRPr lang="en-GB" dirty="0"/>
          </a:p>
        </p:txBody>
      </p:sp>
    </p:spTree>
    <p:extLst>
      <p:ext uri="{BB962C8B-B14F-4D97-AF65-F5344CB8AC3E}">
        <p14:creationId xmlns:p14="http://schemas.microsoft.com/office/powerpoint/2010/main" val="3762360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GB" dirty="0">
              <a:solidFill>
                <a:srgbClr val="FF0000"/>
              </a:solidFill>
            </a:endParaRPr>
          </a:p>
        </p:txBody>
      </p:sp>
      <p:sp>
        <p:nvSpPr>
          <p:cNvPr id="4" name="Slide Number Placeholder 3"/>
          <p:cNvSpPr>
            <a:spLocks noGrp="1"/>
          </p:cNvSpPr>
          <p:nvPr>
            <p:ph type="sldNum" sz="quarter" idx="5"/>
          </p:nvPr>
        </p:nvSpPr>
        <p:spPr/>
        <p:txBody>
          <a:bodyPr/>
          <a:lstStyle/>
          <a:p>
            <a:pPr defTabSz="942289">
              <a:defRPr/>
            </a:pPr>
            <a:fld id="{35761BF8-AFD3-1E47-A738-891F8456C4F4}" type="slidenum">
              <a:rPr lang="en-US">
                <a:solidFill>
                  <a:prstClr val="black"/>
                </a:solidFill>
                <a:latin typeface="Calibri" panose="020F0502020204030204"/>
              </a:rPr>
              <a:pPr defTabSz="942289">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253488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5761BF8-AFD3-1E47-A738-891F8456C4F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2930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35761BF8-AFD3-1E47-A738-891F8456C4F4}" type="slidenum">
              <a:rPr lang="en-US" smtClean="0"/>
              <a:t>6</a:t>
            </a:fld>
            <a:endParaRPr lang="en-US" dirty="0"/>
          </a:p>
        </p:txBody>
      </p:sp>
    </p:spTree>
    <p:extLst>
      <p:ext uri="{BB962C8B-B14F-4D97-AF65-F5344CB8AC3E}">
        <p14:creationId xmlns:p14="http://schemas.microsoft.com/office/powerpoint/2010/main" val="21439419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7</a:t>
            </a:fld>
            <a:endParaRPr lang="en-GB" dirty="0"/>
          </a:p>
        </p:txBody>
      </p:sp>
    </p:spTree>
    <p:extLst>
      <p:ext uri="{BB962C8B-B14F-4D97-AF65-F5344CB8AC3E}">
        <p14:creationId xmlns:p14="http://schemas.microsoft.com/office/powerpoint/2010/main" val="2791549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8</a:t>
            </a:fld>
            <a:endParaRPr lang="en-GB" dirty="0"/>
          </a:p>
        </p:txBody>
      </p:sp>
    </p:spTree>
    <p:extLst>
      <p:ext uri="{BB962C8B-B14F-4D97-AF65-F5344CB8AC3E}">
        <p14:creationId xmlns:p14="http://schemas.microsoft.com/office/powerpoint/2010/main" val="585564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9</a:t>
            </a:fld>
            <a:endParaRPr lang="en-GB" dirty="0"/>
          </a:p>
        </p:txBody>
      </p:sp>
    </p:spTree>
    <p:extLst>
      <p:ext uri="{BB962C8B-B14F-4D97-AF65-F5344CB8AC3E}">
        <p14:creationId xmlns:p14="http://schemas.microsoft.com/office/powerpoint/2010/main" val="82564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6B5F378-9819-40A5-BFCD-DD10594A16B0}" type="slidenum">
              <a:rPr lang="en-GB" smtClean="0"/>
              <a:t>10</a:t>
            </a:fld>
            <a:endParaRPr lang="en-GB" dirty="0"/>
          </a:p>
        </p:txBody>
      </p:sp>
    </p:spTree>
    <p:extLst>
      <p:ext uri="{BB962C8B-B14F-4D97-AF65-F5344CB8AC3E}">
        <p14:creationId xmlns:p14="http://schemas.microsoft.com/office/powerpoint/2010/main" val="2518524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6B5F378-9819-40A5-BFCD-DD10594A16B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42707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6562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16968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72233-59FF-47CF-B15A-7EE19D97B009}"/>
              </a:ext>
            </a:extLst>
          </p:cNvPr>
          <p:cNvSpPr>
            <a:spLocks noGrp="1"/>
          </p:cNvSpPr>
          <p:nvPr>
            <p:ph type="title"/>
          </p:nvPr>
        </p:nvSpPr>
        <p:spPr>
          <a:xfrm>
            <a:off x="838200" y="365125"/>
            <a:ext cx="8007626" cy="1325563"/>
          </a:xfrm>
        </p:spPr>
        <p:txBody>
          <a:bodyPr/>
          <a:lstStyle>
            <a:lvl1pPr>
              <a:defRPr>
                <a:solidFill>
                  <a:schemeClr val="bg2">
                    <a:lumMod val="50000"/>
                  </a:schemeClr>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E48407F-7780-45F6-B0C7-E647A1E8FF27}"/>
              </a:ext>
            </a:extLst>
          </p:cNvPr>
          <p:cNvSpPr>
            <a:spLocks noGrp="1"/>
          </p:cNvSpPr>
          <p:nvPr>
            <p:ph idx="1"/>
          </p:nvPr>
        </p:nvSpPr>
        <p:spPr/>
        <p:txBody>
          <a:bodyPr/>
          <a:lstStyle>
            <a:lvl1pPr>
              <a:defRPr>
                <a:solidFill>
                  <a:schemeClr val="bg2">
                    <a:lumMod val="50000"/>
                  </a:schemeClr>
                </a:solidFill>
              </a:defRPr>
            </a:lvl1pPr>
            <a:lvl2pPr>
              <a:defRPr>
                <a:solidFill>
                  <a:schemeClr val="bg2">
                    <a:lumMod val="50000"/>
                  </a:schemeClr>
                </a:solidFill>
              </a:defRPr>
            </a:lvl2pPr>
            <a:lvl3pPr>
              <a:defRPr>
                <a:solidFill>
                  <a:schemeClr val="bg2">
                    <a:lumMod val="50000"/>
                  </a:schemeClr>
                </a:solidFill>
              </a:defRPr>
            </a:lvl3pPr>
            <a:lvl4pPr>
              <a:defRPr>
                <a:solidFill>
                  <a:schemeClr val="bg2">
                    <a:lumMod val="50000"/>
                  </a:schemeClr>
                </a:solidFill>
              </a:defRPr>
            </a:lvl4pPr>
            <a:lvl5pPr>
              <a:defRPr>
                <a:solidFill>
                  <a:schemeClr val="bg2">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AD3688A-2E58-4EC3-B395-333E970DEF14}"/>
              </a:ext>
            </a:extLst>
          </p:cNvPr>
          <p:cNvSpPr>
            <a:spLocks noGrp="1"/>
          </p:cNvSpPr>
          <p:nvPr>
            <p:ph type="dt" sz="half" idx="10"/>
          </p:nvPr>
        </p:nvSpPr>
        <p:spPr/>
        <p:txBody>
          <a:bodyPr/>
          <a:lstStyle/>
          <a:p>
            <a:fld id="{4659B2D3-F638-4903-890D-B6EC4630259E}" type="datetimeFigureOut">
              <a:rPr lang="en-GB" smtClean="0"/>
              <a:t>27/06/2025</a:t>
            </a:fld>
            <a:endParaRPr lang="en-GB" dirty="0"/>
          </a:p>
        </p:txBody>
      </p:sp>
      <p:sp>
        <p:nvSpPr>
          <p:cNvPr id="5" name="Footer Placeholder 4">
            <a:extLst>
              <a:ext uri="{FF2B5EF4-FFF2-40B4-BE49-F238E27FC236}">
                <a16:creationId xmlns:a16="http://schemas.microsoft.com/office/drawing/2014/main" id="{EAFC08BB-46C8-4C0F-8EF4-88527FDCF03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442606F3-29F3-4561-BD50-B789C675057B}"/>
              </a:ext>
            </a:extLst>
          </p:cNvPr>
          <p:cNvSpPr>
            <a:spLocks noGrp="1"/>
          </p:cNvSpPr>
          <p:nvPr>
            <p:ph type="sldNum" sz="quarter" idx="12"/>
          </p:nvPr>
        </p:nvSpPr>
        <p:spPr/>
        <p:txBody>
          <a:bodyPr/>
          <a:lstStyle/>
          <a:p>
            <a:fld id="{58868B23-0DC3-425C-9FC1-6DFBAECC063D}" type="slidenum">
              <a:rPr lang="en-GB" smtClean="0"/>
              <a:t>‹#›</a:t>
            </a:fld>
            <a:endParaRPr lang="en-GB" dirty="0"/>
          </a:p>
        </p:txBody>
      </p:sp>
      <p:pic>
        <p:nvPicPr>
          <p:cNvPr id="8" name="Picture 7">
            <a:extLst>
              <a:ext uri="{FF2B5EF4-FFF2-40B4-BE49-F238E27FC236}">
                <a16:creationId xmlns:a16="http://schemas.microsoft.com/office/drawing/2014/main" id="{4EE3B1F3-C40E-9652-D37B-CF3243F69EA0}"/>
              </a:ext>
            </a:extLst>
          </p:cNvPr>
          <p:cNvPicPr>
            <a:picLocks noChangeAspect="1"/>
          </p:cNvPicPr>
          <p:nvPr userDrawn="1"/>
        </p:nvPicPr>
        <p:blipFill>
          <a:blip r:embed="rId2"/>
          <a:stretch>
            <a:fillRect/>
          </a:stretch>
        </p:blipFill>
        <p:spPr>
          <a:xfrm>
            <a:off x="-80871" y="6737884"/>
            <a:ext cx="12325088" cy="157438"/>
          </a:xfrm>
          <a:prstGeom prst="rect">
            <a:avLst/>
          </a:prstGeom>
        </p:spPr>
      </p:pic>
    </p:spTree>
    <p:extLst>
      <p:ext uri="{BB962C8B-B14F-4D97-AF65-F5344CB8AC3E}">
        <p14:creationId xmlns:p14="http://schemas.microsoft.com/office/powerpoint/2010/main" val="3794640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EEDFBE-B0D5-533C-7FE3-5B7AEB011348}"/>
              </a:ext>
            </a:extLst>
          </p:cNvPr>
          <p:cNvSpPr>
            <a:spLocks noGrp="1"/>
          </p:cNvSpPr>
          <p:nvPr>
            <p:ph type="dt" sz="half" idx="10"/>
          </p:nvPr>
        </p:nvSpPr>
        <p:spPr/>
        <p:txBody>
          <a:bodyPr/>
          <a:lstStyle/>
          <a:p>
            <a:fld id="{4659B2D3-F638-4903-890D-B6EC4630259E}" type="datetimeFigureOut">
              <a:rPr lang="en-GB" smtClean="0"/>
              <a:t>27/06/2025</a:t>
            </a:fld>
            <a:endParaRPr lang="en-GB" dirty="0"/>
          </a:p>
        </p:txBody>
      </p:sp>
      <p:sp>
        <p:nvSpPr>
          <p:cNvPr id="3" name="Footer Placeholder 2">
            <a:extLst>
              <a:ext uri="{FF2B5EF4-FFF2-40B4-BE49-F238E27FC236}">
                <a16:creationId xmlns:a16="http://schemas.microsoft.com/office/drawing/2014/main" id="{484EB91E-BF4D-4C19-8BC2-E3BEA1EED377}"/>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4084E987-3420-CDC3-8814-7B953D681D62}"/>
              </a:ext>
            </a:extLst>
          </p:cNvPr>
          <p:cNvSpPr>
            <a:spLocks noGrp="1"/>
          </p:cNvSpPr>
          <p:nvPr>
            <p:ph type="sldNum" sz="quarter" idx="12"/>
          </p:nvPr>
        </p:nvSpPr>
        <p:spPr/>
        <p:txBody>
          <a:bodyPr/>
          <a:lstStyle/>
          <a:p>
            <a:fld id="{58868B23-0DC3-425C-9FC1-6DFBAECC063D}" type="slidenum">
              <a:rPr lang="en-GB" smtClean="0"/>
              <a:t>‹#›</a:t>
            </a:fld>
            <a:endParaRPr lang="en-GB" dirty="0"/>
          </a:p>
        </p:txBody>
      </p:sp>
    </p:spTree>
    <p:extLst>
      <p:ext uri="{BB962C8B-B14F-4D97-AF65-F5344CB8AC3E}">
        <p14:creationId xmlns:p14="http://schemas.microsoft.com/office/powerpoint/2010/main" val="2939543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38949-EE13-5287-DE61-B7F6EEF73A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04F6212-52D3-667A-7565-2C4D0E1D3CB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C578C47-F611-F6A0-0AE3-82D885B4B71E}"/>
              </a:ext>
            </a:extLst>
          </p:cNvPr>
          <p:cNvSpPr>
            <a:spLocks noGrp="1"/>
          </p:cNvSpPr>
          <p:nvPr>
            <p:ph type="dt" sz="half" idx="10"/>
          </p:nvPr>
        </p:nvSpPr>
        <p:spPr/>
        <p:txBody>
          <a:bodyPr/>
          <a:lstStyle/>
          <a:p>
            <a:fld id="{22BFA92B-DD7E-458F-8DB0-558BFDD5B2B0}" type="datetimeFigureOut">
              <a:rPr lang="en-GB" smtClean="0"/>
              <a:t>27/06/2025</a:t>
            </a:fld>
            <a:endParaRPr lang="en-GB" dirty="0"/>
          </a:p>
        </p:txBody>
      </p:sp>
      <p:sp>
        <p:nvSpPr>
          <p:cNvPr id="5" name="Footer Placeholder 4">
            <a:extLst>
              <a:ext uri="{FF2B5EF4-FFF2-40B4-BE49-F238E27FC236}">
                <a16:creationId xmlns:a16="http://schemas.microsoft.com/office/drawing/2014/main" id="{AA3088CD-979A-E4A7-3CDD-AA00A1DF7DA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4B490AD-E61A-6502-8423-F9CBFF550544}"/>
              </a:ext>
            </a:extLst>
          </p:cNvPr>
          <p:cNvSpPr>
            <a:spLocks noGrp="1"/>
          </p:cNvSpPr>
          <p:nvPr>
            <p:ph type="sldNum" sz="quarter" idx="12"/>
          </p:nvPr>
        </p:nvSpPr>
        <p:spPr/>
        <p:txBody>
          <a:bodyPr/>
          <a:lstStyle/>
          <a:p>
            <a:fld id="{5159CC48-0F01-4655-A848-20C49449BD58}" type="slidenum">
              <a:rPr lang="en-GB" smtClean="0"/>
              <a:t>‹#›</a:t>
            </a:fld>
            <a:endParaRPr lang="en-GB" dirty="0"/>
          </a:p>
        </p:txBody>
      </p:sp>
    </p:spTree>
    <p:extLst>
      <p:ext uri="{BB962C8B-B14F-4D97-AF65-F5344CB8AC3E}">
        <p14:creationId xmlns:p14="http://schemas.microsoft.com/office/powerpoint/2010/main" val="2529966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2143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emf"/><Relationship Id="rId4" Type="http://schemas.openxmlformats.org/officeDocument/2006/relationships/slideLayout" Target="../slideLayouts/slideLayout4.xml"/><Relationship Id="rId9"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342634-AA0D-4E15-A1D4-649E594494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BD030-38DF-4061-A200-8D414B0A0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5E423AF-4666-44FC-8EC8-FD1B4854FB0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9B2D3-F638-4903-890D-B6EC4630259E}" type="datetimeFigureOut">
              <a:rPr lang="en-GB" smtClean="0"/>
              <a:t>27/06/2025</a:t>
            </a:fld>
            <a:endParaRPr lang="en-GB" dirty="0"/>
          </a:p>
        </p:txBody>
      </p:sp>
      <p:sp>
        <p:nvSpPr>
          <p:cNvPr id="5" name="Footer Placeholder 4">
            <a:extLst>
              <a:ext uri="{FF2B5EF4-FFF2-40B4-BE49-F238E27FC236}">
                <a16:creationId xmlns:a16="http://schemas.microsoft.com/office/drawing/2014/main" id="{09DE4DE9-9404-4C33-ABF6-D41E22D26D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D1192586-D4BF-4C18-8E74-E0E5153F58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868B23-0DC3-425C-9FC1-6DFBAECC063D}" type="slidenum">
              <a:rPr lang="en-GB" smtClean="0"/>
              <a:t>‹#›</a:t>
            </a:fld>
            <a:endParaRPr lang="en-GB" dirty="0"/>
          </a:p>
        </p:txBody>
      </p:sp>
      <p:pic>
        <p:nvPicPr>
          <p:cNvPr id="7" name="Picture 6" descr="A picture containing text&#10;&#10;Description automatically generated">
            <a:extLst>
              <a:ext uri="{FF2B5EF4-FFF2-40B4-BE49-F238E27FC236}">
                <a16:creationId xmlns:a16="http://schemas.microsoft.com/office/drawing/2014/main" id="{97782BA6-48E2-4DD0-B08E-6AF3A37F7AA1}"/>
              </a:ext>
            </a:extLst>
          </p:cNvPr>
          <p:cNvPicPr>
            <a:picLocks noChangeAspect="1"/>
          </p:cNvPicPr>
          <p:nvPr userDrawn="1"/>
        </p:nvPicPr>
        <p:blipFill>
          <a:blip r:embed="rId8"/>
          <a:stretch>
            <a:fillRect/>
          </a:stretch>
        </p:blipFill>
        <p:spPr>
          <a:xfrm>
            <a:off x="0" y="0"/>
            <a:ext cx="12192000" cy="6858000"/>
          </a:xfrm>
          <a:prstGeom prst="rect">
            <a:avLst/>
          </a:prstGeom>
        </p:spPr>
      </p:pic>
      <p:pic>
        <p:nvPicPr>
          <p:cNvPr id="8" name="Picture 7">
            <a:extLst>
              <a:ext uri="{FF2B5EF4-FFF2-40B4-BE49-F238E27FC236}">
                <a16:creationId xmlns:a16="http://schemas.microsoft.com/office/drawing/2014/main" id="{969796A5-9FEB-4005-8533-56D13ED19F67}"/>
              </a:ext>
            </a:extLst>
          </p:cNvPr>
          <p:cNvPicPr>
            <a:picLocks noChangeAspect="1"/>
          </p:cNvPicPr>
          <p:nvPr userDrawn="1"/>
        </p:nvPicPr>
        <p:blipFill>
          <a:blip r:embed="rId9"/>
          <a:stretch>
            <a:fillRect/>
          </a:stretch>
        </p:blipFill>
        <p:spPr>
          <a:xfrm>
            <a:off x="10257182" y="303634"/>
            <a:ext cx="1515717" cy="532237"/>
          </a:xfrm>
          <a:prstGeom prst="rect">
            <a:avLst/>
          </a:prstGeom>
        </p:spPr>
      </p:pic>
      <p:pic>
        <p:nvPicPr>
          <p:cNvPr id="9" name="Picture 8">
            <a:extLst>
              <a:ext uri="{FF2B5EF4-FFF2-40B4-BE49-F238E27FC236}">
                <a16:creationId xmlns:a16="http://schemas.microsoft.com/office/drawing/2014/main" id="{DB98DE85-C193-3C8C-63AD-7A4B973CAA37}"/>
              </a:ext>
            </a:extLst>
          </p:cNvPr>
          <p:cNvPicPr>
            <a:picLocks noChangeAspect="1"/>
          </p:cNvPicPr>
          <p:nvPr userDrawn="1"/>
        </p:nvPicPr>
        <p:blipFill>
          <a:blip r:embed="rId10"/>
          <a:stretch>
            <a:fillRect/>
          </a:stretch>
        </p:blipFill>
        <p:spPr>
          <a:xfrm>
            <a:off x="-80871" y="6737884"/>
            <a:ext cx="12325088" cy="157438"/>
          </a:xfrm>
          <a:prstGeom prst="rect">
            <a:avLst/>
          </a:prstGeom>
        </p:spPr>
      </p:pic>
    </p:spTree>
    <p:extLst>
      <p:ext uri="{BB962C8B-B14F-4D97-AF65-F5344CB8AC3E}">
        <p14:creationId xmlns:p14="http://schemas.microsoft.com/office/powerpoint/2010/main" val="360328145"/>
      </p:ext>
    </p:extLst>
  </p:cSld>
  <p:clrMap bg1="lt1" tx1="dk1" bg2="lt2" tx2="dk2" accent1="accent1" accent2="accent2" accent3="accent3" accent4="accent4" accent5="accent5" accent6="accent6" hlink="hlink" folHlink="folHlink"/>
  <p:sldLayoutIdLst>
    <p:sldLayoutId id="2147483715" r:id="rId1"/>
    <p:sldLayoutId id="2147483720" r:id="rId2"/>
    <p:sldLayoutId id="2147483749" r:id="rId3"/>
    <p:sldLayoutId id="2147483752" r:id="rId4"/>
    <p:sldLayoutId id="2147483753" r:id="rId5"/>
    <p:sldLayoutId id="2147483755" r:id="rId6"/>
  </p:sldLayoutIdLst>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emf"/><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v.uk/government/statistics/english-indices-of-deprivation-2019" TargetMode="External"/><Relationship Id="rId2" Type="http://schemas.openxmlformats.org/officeDocument/2006/relationships/image" Target="../media/image7.emf"/><Relationship Id="rId1" Type="http://schemas.openxmlformats.org/officeDocument/2006/relationships/slideLayout" Target="../slideLayouts/slideLayout2.xml"/><Relationship Id="rId5" Type="http://schemas.openxmlformats.org/officeDocument/2006/relationships/hyperlink" Target="https://www.rpharms.com/recognition/setting-professional-standards/polypharmacy-getting-our-medicines-right" TargetMode="External"/><Relationship Id="rId4" Type="http://schemas.openxmlformats.org/officeDocument/2006/relationships/hyperlink" Target="https://www.patients-association.org.uk/long-term-conditions#On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evidence.nihr.ac.uk/alert/how-to-safely-deprescribe-medications-for-people-with-multiple-long-term-conditions/"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hyperlink" Target="https://iris.who.int/bitstream/handle/10665/42682/9241545992.pdf"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hyperlink" Target="https://files.digital.nhs.uk/pdf/3/c/hse2016-pres-med.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iris.who.int/bitstream/handle/10665/42682/9241545992.pdf" TargetMode="External"/><Relationship Id="rId4" Type="http://schemas.openxmlformats.org/officeDocument/2006/relationships/hyperlink" Target="https://evidence.nihr.ac.uk/alert/how-to-safely-deprescribe-medications-for-people-with-multiple-long-term-conditions/"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ncbi.nlm.nih.gov/pmc/articles/PMC4310971/" TargetMode="External"/><Relationship Id="rId5" Type="http://schemas.openxmlformats.org/officeDocument/2006/relationships/hyperlink" Target="https://media.nhsbsa.nhs.uk/news/nhs-launches-latest-report-on-prescribing-costs" TargetMode="External"/><Relationship Id="rId4" Type="http://schemas.openxmlformats.org/officeDocument/2006/relationships/hyperlink" Target="https://www.england.nhs.uk/greenernhs/wp-content/uploads/sites/51/2020/10/delivering-a-net-zero-national-health-service.pdf"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hyperlink" Target="https://www.ncbi.nlm.nih.gov/pmc/articles/PMC4310971/"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7.emf"/><Relationship Id="rId4" Type="http://schemas.openxmlformats.org/officeDocument/2006/relationships/hyperlink" Target="https://iris.who.int/bitstream/handle/10665/42682/9241545992.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7.emf"/><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sv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10.svg"/></Relationships>
</file>

<file path=ppt/slides/_rels/slide9.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7.emf"/><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09934DC-71CB-CF4A-A059-D7DF2ADC8E5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57854" y="-120771"/>
            <a:ext cx="12723888" cy="7108165"/>
          </a:xfrm>
          <a:prstGeom prst="rect">
            <a:avLst/>
          </a:prstGeom>
        </p:spPr>
      </p:pic>
      <p:pic>
        <p:nvPicPr>
          <p:cNvPr id="15" name="Picture 14" descr="Icon&#10;&#10;Description automatically generated">
            <a:extLst>
              <a:ext uri="{FF2B5EF4-FFF2-40B4-BE49-F238E27FC236}">
                <a16:creationId xmlns:a16="http://schemas.microsoft.com/office/drawing/2014/main" id="{FEB365CC-6196-4D4E-9B3C-E13D3EADC0EB}"/>
              </a:ext>
            </a:extLst>
          </p:cNvPr>
          <p:cNvPicPr>
            <a:picLocks noChangeAspect="1"/>
          </p:cNvPicPr>
          <p:nvPr/>
        </p:nvPicPr>
        <p:blipFill>
          <a:blip r:embed="rId4"/>
          <a:stretch>
            <a:fillRect/>
          </a:stretch>
        </p:blipFill>
        <p:spPr>
          <a:xfrm>
            <a:off x="-157854" y="-120771"/>
            <a:ext cx="12636740" cy="7108166"/>
          </a:xfrm>
          <a:prstGeom prst="rect">
            <a:avLst/>
          </a:prstGeom>
        </p:spPr>
      </p:pic>
      <p:sp>
        <p:nvSpPr>
          <p:cNvPr id="9" name="Subtitle 2">
            <a:extLst>
              <a:ext uri="{FF2B5EF4-FFF2-40B4-BE49-F238E27FC236}">
                <a16:creationId xmlns:a16="http://schemas.microsoft.com/office/drawing/2014/main" id="{AE32F209-71EC-0E47-BB82-5F07244C1D09}"/>
              </a:ext>
            </a:extLst>
          </p:cNvPr>
          <p:cNvSpPr txBox="1">
            <a:spLocks noGrp="1"/>
          </p:cNvSpPr>
          <p:nvPr>
            <p:ph type="title" idx="4294967295"/>
          </p:nvPr>
        </p:nvSpPr>
        <p:spPr>
          <a:xfrm>
            <a:off x="181810" y="2295613"/>
            <a:ext cx="6505593" cy="224788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4800" b="1" i="0" u="none" strike="noStrike" kern="1200" cap="none" spc="0" normalizeH="0" baseline="0" noProof="0" dirty="0">
                <a:ln>
                  <a:noFill/>
                </a:ln>
                <a:solidFill>
                  <a:schemeClr val="bg1"/>
                </a:solidFill>
                <a:effectLst/>
                <a:uLnTx/>
                <a:uFillTx/>
                <a:latin typeface="Montserrat" pitchFamily="2" charset="77"/>
                <a:ea typeface="+mn-ea"/>
                <a:cs typeface="+mn-cs"/>
              </a:rPr>
              <a:t>Medicines Optimisation Strategy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Montserrat" pitchFamily="2" charset="77"/>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4000" b="1" i="0" u="none" strike="noStrike" kern="1200" cap="none" spc="0" normalizeH="0" baseline="0" noProof="0" dirty="0">
              <a:ln>
                <a:noFill/>
              </a:ln>
              <a:solidFill>
                <a:schemeClr val="bg1"/>
              </a:solidFill>
              <a:effectLst/>
              <a:uLnTx/>
              <a:uFillTx/>
              <a:latin typeface="Montserrat" pitchFamily="2" charset="77"/>
              <a:ea typeface="+mn-ea"/>
              <a:cs typeface="+mn-cs"/>
            </a:endParaRPr>
          </a:p>
        </p:txBody>
      </p:sp>
      <p:sp>
        <p:nvSpPr>
          <p:cNvPr id="10" name="Subtitle 2">
            <a:extLst>
              <a:ext uri="{FF2B5EF4-FFF2-40B4-BE49-F238E27FC236}">
                <a16:creationId xmlns:a16="http://schemas.microsoft.com/office/drawing/2014/main" id="{2A689963-4004-AA4E-B422-29975B8C250E}"/>
              </a:ext>
            </a:extLst>
          </p:cNvPr>
          <p:cNvSpPr txBox="1">
            <a:spLocks/>
          </p:cNvSpPr>
          <p:nvPr/>
        </p:nvSpPr>
        <p:spPr>
          <a:xfrm>
            <a:off x="181810" y="4543497"/>
            <a:ext cx="6369115" cy="1554961"/>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US" dirty="0">
              <a:solidFill>
                <a:schemeClr val="bg1"/>
              </a:solidFill>
              <a:latin typeface="Montserrat" pitchFamily="2" charset="77"/>
            </a:endParaRPr>
          </a:p>
          <a:p>
            <a:pPr algn="l"/>
            <a:r>
              <a:rPr lang="en-US" sz="3600" dirty="0">
                <a:solidFill>
                  <a:schemeClr val="bg1"/>
                </a:solidFill>
                <a:latin typeface="Montserrat" pitchFamily="2" charset="77"/>
              </a:rPr>
              <a:t>2024 - 2029</a:t>
            </a:r>
          </a:p>
        </p:txBody>
      </p:sp>
      <p:pic>
        <p:nvPicPr>
          <p:cNvPr id="18" name="Picture 17">
            <a:extLst>
              <a:ext uri="{FF2B5EF4-FFF2-40B4-BE49-F238E27FC236}">
                <a16:creationId xmlns:a16="http://schemas.microsoft.com/office/drawing/2014/main" id="{0814B9BD-1B9C-B245-837B-1E0A701641E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282071" y="374040"/>
            <a:ext cx="2625146" cy="922349"/>
          </a:xfrm>
          <a:prstGeom prst="rect">
            <a:avLst/>
          </a:prstGeom>
        </p:spPr>
      </p:pic>
    </p:spTree>
    <p:extLst>
      <p:ext uri="{BB962C8B-B14F-4D97-AF65-F5344CB8AC3E}">
        <p14:creationId xmlns:p14="http://schemas.microsoft.com/office/powerpoint/2010/main" val="292500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BB71893-1DC7-0CFC-8CD0-AD910F378512}"/>
              </a:ext>
              <a:ext uri="{C183D7F6-B498-43B3-948B-1728B52AA6E4}">
                <adec:decorative xmlns:adec="http://schemas.microsoft.com/office/drawing/2017/decorative" val="1"/>
              </a:ext>
            </a:extLst>
          </p:cNvPr>
          <p:cNvSpPr/>
          <p:nvPr/>
        </p:nvSpPr>
        <p:spPr>
          <a:xfrm>
            <a:off x="9784862" y="53112"/>
            <a:ext cx="2215839" cy="91630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extBox 2">
            <a:extLst>
              <a:ext uri="{FF2B5EF4-FFF2-40B4-BE49-F238E27FC236}">
                <a16:creationId xmlns:a16="http://schemas.microsoft.com/office/drawing/2014/main" id="{9EB1F6AE-3ACC-310D-15BD-65EB57AAD198}"/>
              </a:ext>
            </a:extLst>
          </p:cNvPr>
          <p:cNvSpPr txBox="1"/>
          <p:nvPr/>
        </p:nvSpPr>
        <p:spPr>
          <a:xfrm>
            <a:off x="254175" y="1899960"/>
            <a:ext cx="2066371" cy="1650742"/>
          </a:xfrm>
          <a:prstGeom prst="blockArc">
            <a:avLst/>
          </a:prstGeom>
          <a:solidFill>
            <a:schemeClr val="accent6">
              <a:lumMod val="40000"/>
              <a:lumOff val="60000"/>
            </a:schemeClr>
          </a:solidFill>
        </p:spPr>
        <p:txBody>
          <a:bodyPr wrap="square" rtlCol="0">
            <a:spAutoFit/>
          </a:bodyPr>
          <a:lstStyle/>
          <a:p>
            <a:r>
              <a:rPr lang="en-US" sz="1600" b="1" dirty="0">
                <a:solidFill>
                  <a:schemeClr val="accent6">
                    <a:lumMod val="75000"/>
                  </a:schemeClr>
                </a:solidFill>
              </a:rPr>
              <a:t>Wider determinants </a:t>
            </a:r>
          </a:p>
          <a:p>
            <a:r>
              <a:rPr lang="en-US" sz="1600" b="1" dirty="0">
                <a:solidFill>
                  <a:schemeClr val="accent6">
                    <a:lumMod val="75000"/>
                  </a:schemeClr>
                </a:solidFill>
              </a:rPr>
              <a:t>of health </a:t>
            </a:r>
            <a:endParaRPr lang="en-GB" sz="1600" b="1" dirty="0">
              <a:solidFill>
                <a:schemeClr val="accent6">
                  <a:lumMod val="75000"/>
                </a:schemeClr>
              </a:solidFill>
            </a:endParaRPr>
          </a:p>
        </p:txBody>
      </p:sp>
      <p:sp>
        <p:nvSpPr>
          <p:cNvPr id="16" name="Rectangle 15">
            <a:extLst>
              <a:ext uri="{FF2B5EF4-FFF2-40B4-BE49-F238E27FC236}">
                <a16:creationId xmlns:a16="http://schemas.microsoft.com/office/drawing/2014/main" id="{7080F28B-165E-B15F-8A46-A275F003E8B6}"/>
              </a:ext>
              <a:ext uri="{C183D7F6-B498-43B3-948B-1728B52AA6E4}">
                <adec:decorative xmlns:adec="http://schemas.microsoft.com/office/drawing/2017/decorative" val="1"/>
              </a:ext>
            </a:extLst>
          </p:cNvPr>
          <p:cNvSpPr/>
          <p:nvPr/>
        </p:nvSpPr>
        <p:spPr>
          <a:xfrm>
            <a:off x="191299" y="728403"/>
            <a:ext cx="9500729" cy="4940514"/>
          </a:xfrm>
          <a:prstGeom prst="rect">
            <a:avLst/>
          </a:prstGeom>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0DBEDB42-20BA-A42C-DF79-4C983D490D67}"/>
              </a:ext>
            </a:extLst>
          </p:cNvPr>
          <p:cNvSpPr/>
          <p:nvPr/>
        </p:nvSpPr>
        <p:spPr>
          <a:xfrm>
            <a:off x="342745" y="2818598"/>
            <a:ext cx="1889232" cy="1698171"/>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Lifestyle</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Activities we can do to prevent becoming unwell </a:t>
            </a: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i.e. eating well and exercising regularly, not smoking, getting good sleep, resting, vaccinations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1" name="Freeform: Shape 30">
            <a:extLst>
              <a:ext uri="{FF2B5EF4-FFF2-40B4-BE49-F238E27FC236}">
                <a16:creationId xmlns:a16="http://schemas.microsoft.com/office/drawing/2014/main" id="{F2628AEC-D6F9-A8C8-5BC5-EC8235ED5C79}"/>
              </a:ext>
            </a:extLst>
          </p:cNvPr>
          <p:cNvSpPr/>
          <p:nvPr/>
        </p:nvSpPr>
        <p:spPr>
          <a:xfrm>
            <a:off x="2545267" y="1790166"/>
            <a:ext cx="1605556" cy="648442"/>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377" tIns="40582" rIns="51377" bIns="4058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Other Therapies</a:t>
            </a:r>
          </a:p>
        </p:txBody>
      </p:sp>
      <p:sp>
        <p:nvSpPr>
          <p:cNvPr id="32" name="Freeform: Shape 31">
            <a:extLst>
              <a:ext uri="{FF2B5EF4-FFF2-40B4-BE49-F238E27FC236}">
                <a16:creationId xmlns:a16="http://schemas.microsoft.com/office/drawing/2014/main" id="{71198181-7700-6338-8BF9-02BE7BC9F75C}"/>
              </a:ext>
            </a:extLst>
          </p:cNvPr>
          <p:cNvSpPr/>
          <p:nvPr/>
        </p:nvSpPr>
        <p:spPr>
          <a:xfrm>
            <a:off x="4765455" y="1411434"/>
            <a:ext cx="2289680" cy="2174158"/>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Accessible, consistent information about evidence-based treatment options to enable a personalised shared decision about the most appropriate therapy</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Effective and safe use of medicines to improve outcomes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Reduce inappropriate polypharmacy </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4" name="Freeform: Shape 33">
            <a:extLst>
              <a:ext uri="{FF2B5EF4-FFF2-40B4-BE49-F238E27FC236}">
                <a16:creationId xmlns:a16="http://schemas.microsoft.com/office/drawing/2014/main" id="{169904A4-F3BD-A0E4-A508-8EB5FA7E7035}"/>
              </a:ext>
            </a:extLst>
          </p:cNvPr>
          <p:cNvSpPr/>
          <p:nvPr/>
        </p:nvSpPr>
        <p:spPr>
          <a:xfrm>
            <a:off x="4936435" y="3698433"/>
            <a:ext cx="1647305" cy="698294"/>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377" tIns="40582" rIns="51377" bIns="4058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Decision to take medicine</a:t>
            </a:r>
          </a:p>
        </p:txBody>
      </p:sp>
      <p:sp>
        <p:nvSpPr>
          <p:cNvPr id="76" name="Arrow: Left-Right 75">
            <a:extLst>
              <a:ext uri="{FF2B5EF4-FFF2-40B4-BE49-F238E27FC236}">
                <a16:creationId xmlns:a16="http://schemas.microsoft.com/office/drawing/2014/main" id="{2016CF58-65B1-F84A-15E4-094A5117C6C4}"/>
              </a:ext>
              <a:ext uri="{C183D7F6-B498-43B3-948B-1728B52AA6E4}">
                <adec:decorative xmlns:adec="http://schemas.microsoft.com/office/drawing/2017/decorative" val="1"/>
              </a:ext>
            </a:extLst>
          </p:cNvPr>
          <p:cNvSpPr/>
          <p:nvPr/>
        </p:nvSpPr>
        <p:spPr>
          <a:xfrm>
            <a:off x="1818640" y="4933028"/>
            <a:ext cx="9700163" cy="336515"/>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6" name="Freeform: Shape 35">
            <a:extLst>
              <a:ext uri="{FF2B5EF4-FFF2-40B4-BE49-F238E27FC236}">
                <a16:creationId xmlns:a16="http://schemas.microsoft.com/office/drawing/2014/main" id="{CADDD0F0-D47A-A48B-DA15-737670D77A5C}"/>
              </a:ext>
            </a:extLst>
          </p:cNvPr>
          <p:cNvSpPr/>
          <p:nvPr/>
        </p:nvSpPr>
        <p:spPr>
          <a:xfrm>
            <a:off x="7382478" y="1132295"/>
            <a:ext cx="1910769" cy="642157"/>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52" tIns="34232" rIns="41852" bIns="34232"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Help and support in taking medicines</a:t>
            </a:r>
          </a:p>
        </p:txBody>
      </p:sp>
      <p:sp>
        <p:nvSpPr>
          <p:cNvPr id="14" name="Arrow: Right 13">
            <a:extLst>
              <a:ext uri="{FF2B5EF4-FFF2-40B4-BE49-F238E27FC236}">
                <a16:creationId xmlns:a16="http://schemas.microsoft.com/office/drawing/2014/main" id="{50E37F11-1825-4BFD-B6BB-C0FC733A80C0}"/>
              </a:ext>
            </a:extLst>
          </p:cNvPr>
          <p:cNvSpPr/>
          <p:nvPr/>
        </p:nvSpPr>
        <p:spPr>
          <a:xfrm>
            <a:off x="3122762" y="5207650"/>
            <a:ext cx="8710121" cy="463911"/>
          </a:xfrm>
          <a:prstGeom prst="rightArrow">
            <a:avLst>
              <a:gd name="adj1" fmla="val 50000"/>
              <a:gd name="adj2" fmla="val 59970"/>
            </a:avLst>
          </a:prstGeom>
          <a:ln w="38100">
            <a:solidFill>
              <a:schemeClr val="bg1">
                <a:lumMod val="50000"/>
              </a:schemeClr>
            </a:solidFill>
          </a:ln>
        </p:spPr>
        <p:style>
          <a:lnRef idx="2">
            <a:schemeClr val="accent3"/>
          </a:lnRef>
          <a:fillRef idx="1">
            <a:schemeClr val="lt1"/>
          </a:fillRef>
          <a:effectRef idx="0">
            <a:schemeClr val="accent3"/>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srgbClr val="4472C4">
                    <a:lumMod val="50000"/>
                  </a:srgbClr>
                </a:solidFill>
                <a:effectLst/>
                <a:uLnTx/>
                <a:uFillTx/>
                <a:latin typeface="Calibri" panose="020F0502020204030204"/>
                <a:ea typeface="+mn-ea"/>
                <a:cs typeface="+mn-cs"/>
              </a:rPr>
              <a:t>Diagnosis</a:t>
            </a:r>
          </a:p>
        </p:txBody>
      </p:sp>
      <p:sp>
        <p:nvSpPr>
          <p:cNvPr id="2" name="Rectangle 1" descr="A box describing the system actions that can be undertaken to support medicines optimisation">
            <a:extLst>
              <a:ext uri="{FF2B5EF4-FFF2-40B4-BE49-F238E27FC236}">
                <a16:creationId xmlns:a16="http://schemas.microsoft.com/office/drawing/2014/main" id="{2EC3033A-636F-9BC4-67CC-D4A4C2C904EB}"/>
              </a:ext>
            </a:extLst>
          </p:cNvPr>
          <p:cNvSpPr/>
          <p:nvPr/>
        </p:nvSpPr>
        <p:spPr>
          <a:xfrm>
            <a:off x="274750" y="5716895"/>
            <a:ext cx="11558133" cy="970820"/>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Rounded Corners 3">
            <a:extLst>
              <a:ext uri="{FF2B5EF4-FFF2-40B4-BE49-F238E27FC236}">
                <a16:creationId xmlns:a16="http://schemas.microsoft.com/office/drawing/2014/main" id="{D51692CA-928F-9E28-9E2D-32744CA33E61}"/>
              </a:ext>
            </a:extLst>
          </p:cNvPr>
          <p:cNvSpPr/>
          <p:nvPr/>
        </p:nvSpPr>
        <p:spPr>
          <a:xfrm>
            <a:off x="1106788" y="5809049"/>
            <a:ext cx="2460597"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Services focused on specific needs. Reduce unwarranted variation in prescribing.</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Accessible provision, closer to home</a:t>
            </a:r>
          </a:p>
        </p:txBody>
      </p:sp>
      <p:sp>
        <p:nvSpPr>
          <p:cNvPr id="5" name="Rectangle: Rounded Corners 4">
            <a:extLst>
              <a:ext uri="{FF2B5EF4-FFF2-40B4-BE49-F238E27FC236}">
                <a16:creationId xmlns:a16="http://schemas.microsoft.com/office/drawing/2014/main" id="{4C2DA9D1-C13E-8C1B-751F-CA383E6A9523}"/>
              </a:ext>
            </a:extLst>
          </p:cNvPr>
          <p:cNvSpPr/>
          <p:nvPr/>
        </p:nvSpPr>
        <p:spPr>
          <a:xfrm>
            <a:off x="3696943" y="5809049"/>
            <a:ext cx="2616547"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Medicines safety – system focus on reducing harms from medicines, embed learning from incidents. Antimicrobial stewardship.</a:t>
            </a:r>
          </a:p>
        </p:txBody>
      </p:sp>
      <p:sp>
        <p:nvSpPr>
          <p:cNvPr id="6" name="Rectangle: Rounded Corners 5">
            <a:extLst>
              <a:ext uri="{FF2B5EF4-FFF2-40B4-BE49-F238E27FC236}">
                <a16:creationId xmlns:a16="http://schemas.microsoft.com/office/drawing/2014/main" id="{454AA39E-1453-4457-16DB-91410C274A82}"/>
              </a:ext>
            </a:extLst>
          </p:cNvPr>
          <p:cNvSpPr/>
          <p:nvPr/>
        </p:nvSpPr>
        <p:spPr>
          <a:xfrm>
            <a:off x="6443048" y="5816432"/>
            <a:ext cx="2550193"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Cost effective use of medicines. Focus on waste reduction, environmental sustainability and overall cost of care </a:t>
            </a:r>
          </a:p>
        </p:txBody>
      </p:sp>
      <p:sp>
        <p:nvSpPr>
          <p:cNvPr id="8" name="Rectangle: Rounded Corners 7">
            <a:extLst>
              <a:ext uri="{FF2B5EF4-FFF2-40B4-BE49-F238E27FC236}">
                <a16:creationId xmlns:a16="http://schemas.microsoft.com/office/drawing/2014/main" id="{0464A7C7-C310-8D3A-EF58-BC21F082E8D2}"/>
              </a:ext>
            </a:extLst>
          </p:cNvPr>
          <p:cNvSpPr/>
          <p:nvPr/>
        </p:nvSpPr>
        <p:spPr>
          <a:xfrm>
            <a:off x="9152265" y="5800412"/>
            <a:ext cx="2366538" cy="8185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Do things well once and provide consistent care for our population </a:t>
            </a:r>
          </a:p>
        </p:txBody>
      </p:sp>
      <p:sp>
        <p:nvSpPr>
          <p:cNvPr id="12" name="Rectangle 11">
            <a:extLst>
              <a:ext uri="{FF2B5EF4-FFF2-40B4-BE49-F238E27FC236}">
                <a16:creationId xmlns:a16="http://schemas.microsoft.com/office/drawing/2014/main" id="{2188227F-3142-140E-9759-F7D06157A081}"/>
              </a:ext>
            </a:extLst>
          </p:cNvPr>
          <p:cNvSpPr/>
          <p:nvPr/>
        </p:nvSpPr>
        <p:spPr>
          <a:xfrm>
            <a:off x="433601" y="5809049"/>
            <a:ext cx="419642" cy="773555"/>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System</a:t>
            </a:r>
          </a:p>
        </p:txBody>
      </p:sp>
      <p:sp>
        <p:nvSpPr>
          <p:cNvPr id="17" name="TextBox 16">
            <a:extLst>
              <a:ext uri="{FF2B5EF4-FFF2-40B4-BE49-F238E27FC236}">
                <a16:creationId xmlns:a16="http://schemas.microsoft.com/office/drawing/2014/main" id="{B4715C0C-C7AB-F221-BAC3-0E70C50A96D7}"/>
              </a:ext>
            </a:extLst>
          </p:cNvPr>
          <p:cNvSpPr txBox="1"/>
          <p:nvPr/>
        </p:nvSpPr>
        <p:spPr>
          <a:xfrm>
            <a:off x="5936121" y="609684"/>
            <a:ext cx="5658853"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The optimal use of medicines includes the entire prescribing spectrum including starting, dose adjustment and stopping at the point at which harm outweighs benefit.</a:t>
            </a:r>
          </a:p>
        </p:txBody>
      </p:sp>
      <p:sp>
        <p:nvSpPr>
          <p:cNvPr id="19" name="Arrow: Right 18">
            <a:extLst>
              <a:ext uri="{FF2B5EF4-FFF2-40B4-BE49-F238E27FC236}">
                <a16:creationId xmlns:a16="http://schemas.microsoft.com/office/drawing/2014/main" id="{9F2981AC-C580-7565-9B59-631BB3747969}"/>
              </a:ext>
              <a:ext uri="{C183D7F6-B498-43B3-948B-1728B52AA6E4}">
                <adec:decorative xmlns:adec="http://schemas.microsoft.com/office/drawing/2017/decorative" val="1"/>
              </a:ext>
            </a:extLst>
          </p:cNvPr>
          <p:cNvSpPr/>
          <p:nvPr/>
        </p:nvSpPr>
        <p:spPr>
          <a:xfrm>
            <a:off x="7837906" y="163843"/>
            <a:ext cx="2887299" cy="530957"/>
          </a:xfrm>
          <a:prstGeom prst="rightArrow">
            <a:avLst/>
          </a:prstGeom>
          <a:solidFill>
            <a:srgbClr val="ED7D3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Dose adjustment</a:t>
            </a:r>
          </a:p>
        </p:txBody>
      </p:sp>
      <p:sp>
        <p:nvSpPr>
          <p:cNvPr id="20" name="Arrow: Right 19">
            <a:extLst>
              <a:ext uri="{FF2B5EF4-FFF2-40B4-BE49-F238E27FC236}">
                <a16:creationId xmlns:a16="http://schemas.microsoft.com/office/drawing/2014/main" id="{5D6A2D70-4109-DDF5-A92F-1A3CC23860CA}"/>
              </a:ext>
              <a:ext uri="{C183D7F6-B498-43B3-948B-1728B52AA6E4}">
                <adec:decorative xmlns:adec="http://schemas.microsoft.com/office/drawing/2017/decorative" val="1"/>
              </a:ext>
            </a:extLst>
          </p:cNvPr>
          <p:cNvSpPr/>
          <p:nvPr/>
        </p:nvSpPr>
        <p:spPr>
          <a:xfrm>
            <a:off x="5859950" y="187196"/>
            <a:ext cx="1925248" cy="482317"/>
          </a:xfrm>
          <a:prstGeom prst="rightArrow">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Starting medicine</a:t>
            </a:r>
          </a:p>
        </p:txBody>
      </p:sp>
      <p:sp>
        <p:nvSpPr>
          <p:cNvPr id="21" name="Arrow: Right 20">
            <a:extLst>
              <a:ext uri="{FF2B5EF4-FFF2-40B4-BE49-F238E27FC236}">
                <a16:creationId xmlns:a16="http://schemas.microsoft.com/office/drawing/2014/main" id="{AC4A1A2B-A879-0DEF-F5A7-F7D4D88D8928}"/>
              </a:ext>
            </a:extLst>
          </p:cNvPr>
          <p:cNvSpPr/>
          <p:nvPr/>
        </p:nvSpPr>
        <p:spPr>
          <a:xfrm>
            <a:off x="10765212" y="53112"/>
            <a:ext cx="1121150" cy="752420"/>
          </a:xfrm>
          <a:prstGeom prst="rightArrow">
            <a:avLst>
              <a:gd name="adj1" fmla="val 50000"/>
              <a:gd name="adj2" fmla="val 34672"/>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Calibri" panose="020F0502020204030204"/>
                <a:ea typeface="+mn-ea"/>
                <a:cs typeface="+mn-cs"/>
              </a:rPr>
              <a:t>Stopping medicine</a:t>
            </a:r>
          </a:p>
        </p:txBody>
      </p:sp>
      <p:pic>
        <p:nvPicPr>
          <p:cNvPr id="24" name="Graphic 23" descr="Walk with solid fill">
            <a:extLst>
              <a:ext uri="{FF2B5EF4-FFF2-40B4-BE49-F238E27FC236}">
                <a16:creationId xmlns:a16="http://schemas.microsoft.com/office/drawing/2014/main" id="{E5613601-4DA5-EFF6-8E54-4148553E9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681204" y="1977147"/>
            <a:ext cx="783956" cy="783956"/>
          </a:xfrm>
          <a:prstGeom prst="rect">
            <a:avLst/>
          </a:prstGeom>
        </p:spPr>
      </p:pic>
      <p:pic>
        <p:nvPicPr>
          <p:cNvPr id="25" name="Graphic 24" descr="Walk with solid fill">
            <a:extLst>
              <a:ext uri="{FF2B5EF4-FFF2-40B4-BE49-F238E27FC236}">
                <a16:creationId xmlns:a16="http://schemas.microsoft.com/office/drawing/2014/main" id="{1B13B5C6-1343-2968-7B96-228B1DE3B33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6158" y="4177723"/>
            <a:ext cx="783956" cy="783956"/>
          </a:xfrm>
          <a:prstGeom prst="rect">
            <a:avLst/>
          </a:prstGeom>
        </p:spPr>
      </p:pic>
      <p:sp>
        <p:nvSpPr>
          <p:cNvPr id="37" name="Freeform: Shape 36">
            <a:extLst>
              <a:ext uri="{FF2B5EF4-FFF2-40B4-BE49-F238E27FC236}">
                <a16:creationId xmlns:a16="http://schemas.microsoft.com/office/drawing/2014/main" id="{A8ABB700-32DC-270E-1C4E-3277010FE092}"/>
              </a:ext>
            </a:extLst>
          </p:cNvPr>
          <p:cNvSpPr/>
          <p:nvPr/>
        </p:nvSpPr>
        <p:spPr>
          <a:xfrm>
            <a:off x="2511957" y="2578740"/>
            <a:ext cx="1718974" cy="1594091"/>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71450" marR="0" lvl="1" indent="-171450" algn="l" defTabSz="533400" rtl="0" eaLnBrk="1" fontAlgn="auto" latinLnBrk="0" hangingPunct="1">
              <a:lnSpc>
                <a:spcPct val="90000"/>
              </a:lnSpc>
              <a:spcBef>
                <a:spcPct val="0"/>
              </a:spcBef>
              <a:spcAft>
                <a:spcPct val="150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Consideration of alternative evidence based therapeutic interventions </a:t>
            </a:r>
          </a:p>
          <a:p>
            <a:pPr marL="0" marR="0" lvl="1" indent="0" algn="l" defTabSz="533400" rtl="0" eaLnBrk="1" fontAlgn="auto" latinLnBrk="0" hangingPunct="1">
              <a:lnSpc>
                <a:spcPct val="90000"/>
              </a:lnSpc>
              <a:spcBef>
                <a:spcPct val="0"/>
              </a:spcBef>
              <a:spcAft>
                <a:spcPct val="15000"/>
              </a:spcAft>
              <a:buClrTx/>
              <a:buSzTx/>
              <a:buFontTx/>
              <a:buNone/>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i.e. -green social prescribing, holistic therapies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9F452DBE-23EC-464D-9679-FBAB0ACBF6CF}"/>
              </a:ext>
            </a:extLst>
          </p:cNvPr>
          <p:cNvSpPr/>
          <p:nvPr/>
        </p:nvSpPr>
        <p:spPr>
          <a:xfrm>
            <a:off x="7296390" y="1865577"/>
            <a:ext cx="2255715" cy="2505540"/>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114300" marR="0" lvl="1" indent="-114300" algn="l" defTabSz="53340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Availability of medicines</a:t>
            </a:r>
          </a:p>
          <a:p>
            <a:pPr marL="114300" lvl="1" indent="-114300" defTabSz="533400">
              <a:lnSpc>
                <a:spcPct val="90000"/>
              </a:lnSpc>
              <a:spcBef>
                <a:spcPct val="0"/>
              </a:spcBef>
              <a:spcAft>
                <a:spcPct val="15000"/>
              </a:spcAft>
              <a:buFontTx/>
              <a:buChar char="•"/>
              <a:defRPr/>
            </a:pPr>
            <a:r>
              <a:rPr lang="en-GB" sz="1200" dirty="0">
                <a:solidFill>
                  <a:prstClr val="black">
                    <a:hueOff val="0"/>
                    <a:satOff val="0"/>
                    <a:lumOff val="0"/>
                    <a:alphaOff val="0"/>
                  </a:prstClr>
                </a:solidFill>
                <a:latin typeface="Calibri" panose="020F0502020204030204"/>
              </a:rPr>
              <a:t>Accessible, clear and consistent information in appropriate language to enable personalised care, shared decision making and supported self management</a:t>
            </a:r>
          </a:p>
          <a:p>
            <a:pPr marL="114300" lvl="1" indent="-114300" defTabSz="533400">
              <a:lnSpc>
                <a:spcPct val="90000"/>
              </a:lnSpc>
              <a:spcBef>
                <a:spcPct val="0"/>
              </a:spcBef>
              <a:spcAft>
                <a:spcPct val="15000"/>
              </a:spcAft>
              <a:buFontTx/>
              <a:buChar char="•"/>
              <a:defRPr/>
            </a:pPr>
            <a:r>
              <a:rPr lang="en-GB" sz="1200" dirty="0">
                <a:solidFill>
                  <a:prstClr val="black">
                    <a:hueOff val="0"/>
                    <a:satOff val="0"/>
                    <a:lumOff val="0"/>
                    <a:alphaOff val="0"/>
                  </a:prstClr>
                </a:solidFill>
                <a:latin typeface="Calibri" panose="020F0502020204030204"/>
              </a:rPr>
              <a:t>Clarity about where to go for advice if needed -</a:t>
            </a: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access to pharmacy teams to support people in taking medicines effectively and </a:t>
            </a:r>
            <a:r>
              <a:rPr lang="en-GB" sz="1200" dirty="0">
                <a:solidFill>
                  <a:prstClr val="black">
                    <a:hueOff val="0"/>
                    <a:satOff val="0"/>
                    <a:lumOff val="0"/>
                    <a:alphaOff val="0"/>
                  </a:prstClr>
                </a:solidFill>
                <a:latin typeface="Calibri" panose="020F0502020204030204"/>
              </a:rPr>
              <a:t>to manage side effects</a:t>
            </a:r>
          </a:p>
          <a:p>
            <a:pPr marL="114300" marR="0" lvl="1" indent="-114300" algn="l" defTabSz="533400" rtl="0" eaLnBrk="1" fontAlgn="auto" latinLnBrk="0" hangingPunct="1">
              <a:lnSpc>
                <a:spcPct val="90000"/>
              </a:lnSpc>
              <a:spcBef>
                <a:spcPct val="0"/>
              </a:spcBef>
              <a:spcAft>
                <a:spcPct val="15000"/>
              </a:spcAft>
              <a:buClrTx/>
              <a:buSzTx/>
              <a:buFontTx/>
              <a:buChar char="•"/>
              <a:tabLst/>
              <a:defRPr/>
            </a:pPr>
            <a:endParaRPr kumimoji="0" lang="en-GB" sz="1200" b="0" i="0" u="none" strike="noStrike" kern="1200" cap="none" spc="0" normalizeH="0" baseline="0" noProof="0" dirty="0">
              <a:ln>
                <a:noFill/>
              </a:ln>
              <a:solidFill>
                <a:prstClr val="black">
                  <a:hueOff val="0"/>
                  <a:satOff val="0"/>
                  <a:lumOff val="0"/>
                  <a:alphaOff val="0"/>
                </a:prstClr>
              </a:solidFill>
              <a:effectLst/>
              <a:highlight>
                <a:srgbClr val="FFFF00"/>
              </a:highlight>
              <a:uLnTx/>
              <a:uFillTx/>
              <a:latin typeface="Calibri" panose="020F0502020204030204"/>
              <a:ea typeface="+mn-ea"/>
              <a:cs typeface="+mn-cs"/>
            </a:endParaRPr>
          </a:p>
        </p:txBody>
      </p:sp>
      <p:sp>
        <p:nvSpPr>
          <p:cNvPr id="51" name="Freeform: Shape 50">
            <a:extLst>
              <a:ext uri="{FF2B5EF4-FFF2-40B4-BE49-F238E27FC236}">
                <a16:creationId xmlns:a16="http://schemas.microsoft.com/office/drawing/2014/main" id="{1FA7AB83-4C3F-EA4A-4842-6542C7FDC910}"/>
              </a:ext>
            </a:extLst>
          </p:cNvPr>
          <p:cNvSpPr/>
          <p:nvPr/>
        </p:nvSpPr>
        <p:spPr>
          <a:xfrm>
            <a:off x="9680043" y="1947177"/>
            <a:ext cx="2152839" cy="1597428"/>
          </a:xfrm>
          <a:custGeom>
            <a:avLst/>
            <a:gdLst>
              <a:gd name="connsiteX0" fmla="*/ 0 w 1834443"/>
              <a:gd name="connsiteY0" fmla="*/ 151303 h 1513032"/>
              <a:gd name="connsiteX1" fmla="*/ 151303 w 1834443"/>
              <a:gd name="connsiteY1" fmla="*/ 0 h 1513032"/>
              <a:gd name="connsiteX2" fmla="*/ 1683140 w 1834443"/>
              <a:gd name="connsiteY2" fmla="*/ 0 h 1513032"/>
              <a:gd name="connsiteX3" fmla="*/ 1834443 w 1834443"/>
              <a:gd name="connsiteY3" fmla="*/ 151303 h 1513032"/>
              <a:gd name="connsiteX4" fmla="*/ 1834443 w 1834443"/>
              <a:gd name="connsiteY4" fmla="*/ 1361729 h 1513032"/>
              <a:gd name="connsiteX5" fmla="*/ 1683140 w 1834443"/>
              <a:gd name="connsiteY5" fmla="*/ 1513032 h 1513032"/>
              <a:gd name="connsiteX6" fmla="*/ 151303 w 1834443"/>
              <a:gd name="connsiteY6" fmla="*/ 1513032 h 1513032"/>
              <a:gd name="connsiteX7" fmla="*/ 0 w 1834443"/>
              <a:gd name="connsiteY7" fmla="*/ 1361729 h 1513032"/>
              <a:gd name="connsiteX8" fmla="*/ 0 w 1834443"/>
              <a:gd name="connsiteY8" fmla="*/ 151303 h 1513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34443" h="1513032">
                <a:moveTo>
                  <a:pt x="0" y="151303"/>
                </a:moveTo>
                <a:cubicBezTo>
                  <a:pt x="0" y="67741"/>
                  <a:pt x="67741" y="0"/>
                  <a:pt x="151303" y="0"/>
                </a:cubicBezTo>
                <a:lnTo>
                  <a:pt x="1683140" y="0"/>
                </a:lnTo>
                <a:cubicBezTo>
                  <a:pt x="1766702" y="0"/>
                  <a:pt x="1834443" y="67741"/>
                  <a:pt x="1834443" y="151303"/>
                </a:cubicBezTo>
                <a:lnTo>
                  <a:pt x="1834443" y="1361729"/>
                </a:lnTo>
                <a:cubicBezTo>
                  <a:pt x="1834443" y="1445291"/>
                  <a:pt x="1766702" y="1513032"/>
                  <a:pt x="1683140" y="1513032"/>
                </a:cubicBezTo>
                <a:lnTo>
                  <a:pt x="151303" y="1513032"/>
                </a:lnTo>
                <a:cubicBezTo>
                  <a:pt x="67741" y="1513032"/>
                  <a:pt x="0" y="1445291"/>
                  <a:pt x="0" y="1361729"/>
                </a:cubicBezTo>
                <a:lnTo>
                  <a:pt x="0" y="151303"/>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58644" tIns="158644" rIns="158644" bIns="482865" numCol="1" spcCol="1270" anchor="t" anchorCtr="0">
            <a:noAutofit/>
          </a:bodyPr>
          <a:lstStyle/>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Regular reviews of medicines between patients and clinicians</a:t>
            </a:r>
          </a:p>
          <a:p>
            <a:pPr marL="57150" marR="0" lvl="1" indent="-57150" algn="l" defTabSz="400050" rtl="0" eaLnBrk="1" fontAlgn="auto" latinLnBrk="0" hangingPunct="1">
              <a:lnSpc>
                <a:spcPct val="90000"/>
              </a:lnSpc>
              <a:spcBef>
                <a:spcPct val="0"/>
              </a:spcBef>
              <a:spcAft>
                <a:spcPct val="15000"/>
              </a:spcAft>
              <a:buClrTx/>
              <a:buSzTx/>
              <a:buFontTx/>
              <a:buChar char="•"/>
              <a:tabLst/>
              <a:defRPr/>
            </a:pPr>
            <a:r>
              <a:rPr kumimoji="0" lang="en-GB" sz="12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rPr>
              <a:t>Accessible, consistent information to enable personalised care by shared decision making about deprescribing, if appropriate</a:t>
            </a:r>
          </a:p>
        </p:txBody>
      </p:sp>
      <p:sp>
        <p:nvSpPr>
          <p:cNvPr id="52" name="Freeform: Shape 51">
            <a:extLst>
              <a:ext uri="{FF2B5EF4-FFF2-40B4-BE49-F238E27FC236}">
                <a16:creationId xmlns:a16="http://schemas.microsoft.com/office/drawing/2014/main" id="{E611CC9D-938F-9666-A3D2-B4F5568215F2}"/>
              </a:ext>
            </a:extLst>
          </p:cNvPr>
          <p:cNvSpPr/>
          <p:nvPr/>
        </p:nvSpPr>
        <p:spPr>
          <a:xfrm>
            <a:off x="9902326" y="3670414"/>
            <a:ext cx="1775152" cy="760815"/>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1852" tIns="34232" rIns="41852" bIns="34232"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dirty="0">
                <a:ln>
                  <a:noFill/>
                </a:ln>
                <a:solidFill>
                  <a:prstClr val="white"/>
                </a:solidFill>
                <a:effectLst/>
                <a:uLnTx/>
                <a:uFillTx/>
                <a:latin typeface="Calibri" panose="020F0502020204030204"/>
                <a:ea typeface="+mn-ea"/>
                <a:cs typeface="+mn-cs"/>
              </a:rPr>
              <a:t>Regular reviews of medicines</a:t>
            </a:r>
          </a:p>
        </p:txBody>
      </p:sp>
      <p:pic>
        <p:nvPicPr>
          <p:cNvPr id="56" name="Graphic 55" descr="Walk with solid fill">
            <a:extLst>
              <a:ext uri="{FF2B5EF4-FFF2-40B4-BE49-F238E27FC236}">
                <a16:creationId xmlns:a16="http://schemas.microsoft.com/office/drawing/2014/main" id="{C00E28C9-997E-A709-D487-D58F3A61993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04678" y="1105680"/>
            <a:ext cx="783956" cy="783956"/>
          </a:xfrm>
          <a:prstGeom prst="rect">
            <a:avLst/>
          </a:prstGeom>
        </p:spPr>
      </p:pic>
      <p:sp>
        <p:nvSpPr>
          <p:cNvPr id="74" name="Arrow: Left-Right 73">
            <a:extLst>
              <a:ext uri="{FF2B5EF4-FFF2-40B4-BE49-F238E27FC236}">
                <a16:creationId xmlns:a16="http://schemas.microsoft.com/office/drawing/2014/main" id="{BED95DB2-4AD2-84CB-A9E6-7283BDE2BB76}"/>
              </a:ext>
              <a:ext uri="{C183D7F6-B498-43B3-948B-1728B52AA6E4}">
                <adec:decorative xmlns:adec="http://schemas.microsoft.com/office/drawing/2017/decorative" val="1"/>
              </a:ext>
            </a:extLst>
          </p:cNvPr>
          <p:cNvSpPr/>
          <p:nvPr/>
        </p:nvSpPr>
        <p:spPr>
          <a:xfrm>
            <a:off x="4230930" y="2117784"/>
            <a:ext cx="453998" cy="218579"/>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7" name="Arrow: Left-Right 76">
            <a:extLst>
              <a:ext uri="{FF2B5EF4-FFF2-40B4-BE49-F238E27FC236}">
                <a16:creationId xmlns:a16="http://schemas.microsoft.com/office/drawing/2014/main" id="{A8B4B60B-DE6A-BC55-F6F2-51AE5D9A868B}"/>
              </a:ext>
              <a:ext uri="{C183D7F6-B498-43B3-948B-1728B52AA6E4}">
                <adec:decorative xmlns:adec="http://schemas.microsoft.com/office/drawing/2017/decorative" val="1"/>
              </a:ext>
            </a:extLst>
          </p:cNvPr>
          <p:cNvSpPr/>
          <p:nvPr/>
        </p:nvSpPr>
        <p:spPr>
          <a:xfrm>
            <a:off x="6723886" y="3920494"/>
            <a:ext cx="444566" cy="218579"/>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8" name="Arrow: Left-Right 77">
            <a:extLst>
              <a:ext uri="{FF2B5EF4-FFF2-40B4-BE49-F238E27FC236}">
                <a16:creationId xmlns:a16="http://schemas.microsoft.com/office/drawing/2014/main" id="{22D4CDF8-2296-EB14-DD98-A67C26B3752F}"/>
              </a:ext>
              <a:ext uri="{C183D7F6-B498-43B3-948B-1728B52AA6E4}">
                <adec:decorative xmlns:adec="http://schemas.microsoft.com/office/drawing/2017/decorative" val="1"/>
              </a:ext>
            </a:extLst>
          </p:cNvPr>
          <p:cNvSpPr/>
          <p:nvPr/>
        </p:nvSpPr>
        <p:spPr>
          <a:xfrm>
            <a:off x="9457760" y="1416839"/>
            <a:ext cx="444566" cy="218579"/>
          </a:xfrm>
          <a:prstGeom prst="leftRightArrow">
            <a:avLst>
              <a:gd name="adj1" fmla="val 34214"/>
              <a:gd name="adj2" fmla="val 5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cxnSp>
        <p:nvCxnSpPr>
          <p:cNvPr id="81" name="Straight Arrow Connector 80" descr="An arrow describing that people can move forwards or backwards between a decision to take medicines and regular reviews of medicines as medicines are started, dose is adjusted or they are stopped.">
            <a:extLst>
              <a:ext uri="{FF2B5EF4-FFF2-40B4-BE49-F238E27FC236}">
                <a16:creationId xmlns:a16="http://schemas.microsoft.com/office/drawing/2014/main" id="{024E57AF-3692-CC8B-08A6-B05975B66E19}"/>
              </a:ext>
            </a:extLst>
          </p:cNvPr>
          <p:cNvCxnSpPr>
            <a:cxnSpLocks/>
          </p:cNvCxnSpPr>
          <p:nvPr/>
        </p:nvCxnSpPr>
        <p:spPr>
          <a:xfrm>
            <a:off x="5695016" y="4819439"/>
            <a:ext cx="5338744" cy="0"/>
          </a:xfrm>
          <a:prstGeom prst="straightConnector1">
            <a:avLst/>
          </a:prstGeom>
          <a:ln w="762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itle 8" descr="Picture showing what medicines optimisation means for person centred care.&#10;Describes the journey from prevention of ill health through to diagnosis and a decision to take medicines, help and support in taking medicines and regular review of those medicines.">
            <a:extLst>
              <a:ext uri="{FF2B5EF4-FFF2-40B4-BE49-F238E27FC236}">
                <a16:creationId xmlns:a16="http://schemas.microsoft.com/office/drawing/2014/main" id="{645315E3-99D3-DAA1-49BC-F9BAE9E0AD9A}"/>
              </a:ext>
            </a:extLst>
          </p:cNvPr>
          <p:cNvSpPr txBox="1">
            <a:spLocks noGrp="1"/>
          </p:cNvSpPr>
          <p:nvPr>
            <p:ph type="title" idx="4294967295"/>
          </p:nvPr>
        </p:nvSpPr>
        <p:spPr>
          <a:xfrm>
            <a:off x="213334" y="179362"/>
            <a:ext cx="5362173" cy="8309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chemeClr val="bg2">
                    <a:lumMod val="50000"/>
                  </a:schemeClr>
                </a:solidFill>
                <a:effectLst/>
                <a:uLnTx/>
                <a:uFillTx/>
                <a:latin typeface="+mj-lt"/>
                <a:ea typeface="+mj-ea"/>
                <a:cs typeface="+mj-cs"/>
              </a:rPr>
              <a:t>What Medicines Optimisation Means for Person Centred Care  </a:t>
            </a:r>
          </a:p>
        </p:txBody>
      </p:sp>
      <p:sp>
        <p:nvSpPr>
          <p:cNvPr id="13" name="TextBox 12">
            <a:extLst>
              <a:ext uri="{FF2B5EF4-FFF2-40B4-BE49-F238E27FC236}">
                <a16:creationId xmlns:a16="http://schemas.microsoft.com/office/drawing/2014/main" id="{59A1C101-2E2E-AB88-05C5-2B9012A17BBC}"/>
              </a:ext>
            </a:extLst>
          </p:cNvPr>
          <p:cNvSpPr txBox="1"/>
          <p:nvPr/>
        </p:nvSpPr>
        <p:spPr>
          <a:xfrm>
            <a:off x="235371" y="1010359"/>
            <a:ext cx="51564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bg2">
                    <a:lumMod val="50000"/>
                  </a:schemeClr>
                </a:solidFill>
                <a:latin typeface="+mj-lt"/>
                <a:ea typeface="+mj-ea"/>
                <a:cs typeface="+mj-cs"/>
              </a:rPr>
              <a:t>How health and social care professionals work together to provide person centred care</a:t>
            </a:r>
          </a:p>
        </p:txBody>
      </p:sp>
      <p:sp>
        <p:nvSpPr>
          <p:cNvPr id="27" name="Freeform: Shape 26">
            <a:extLst>
              <a:ext uri="{FF2B5EF4-FFF2-40B4-BE49-F238E27FC236}">
                <a16:creationId xmlns:a16="http://schemas.microsoft.com/office/drawing/2014/main" id="{F1FC456B-CBA4-388D-8177-737E3F766796}"/>
              </a:ext>
            </a:extLst>
          </p:cNvPr>
          <p:cNvSpPr/>
          <p:nvPr/>
        </p:nvSpPr>
        <p:spPr>
          <a:xfrm>
            <a:off x="433601" y="4732530"/>
            <a:ext cx="1629425" cy="648442"/>
          </a:xfrm>
          <a:custGeom>
            <a:avLst/>
            <a:gdLst>
              <a:gd name="connsiteX0" fmla="*/ 0 w 1630616"/>
              <a:gd name="connsiteY0" fmla="*/ 64844 h 648442"/>
              <a:gd name="connsiteX1" fmla="*/ 64844 w 1630616"/>
              <a:gd name="connsiteY1" fmla="*/ 0 h 648442"/>
              <a:gd name="connsiteX2" fmla="*/ 1565772 w 1630616"/>
              <a:gd name="connsiteY2" fmla="*/ 0 h 648442"/>
              <a:gd name="connsiteX3" fmla="*/ 1630616 w 1630616"/>
              <a:gd name="connsiteY3" fmla="*/ 64844 h 648442"/>
              <a:gd name="connsiteX4" fmla="*/ 1630616 w 1630616"/>
              <a:gd name="connsiteY4" fmla="*/ 583598 h 648442"/>
              <a:gd name="connsiteX5" fmla="*/ 1565772 w 1630616"/>
              <a:gd name="connsiteY5" fmla="*/ 648442 h 648442"/>
              <a:gd name="connsiteX6" fmla="*/ 64844 w 1630616"/>
              <a:gd name="connsiteY6" fmla="*/ 648442 h 648442"/>
              <a:gd name="connsiteX7" fmla="*/ 0 w 1630616"/>
              <a:gd name="connsiteY7" fmla="*/ 583598 h 648442"/>
              <a:gd name="connsiteX8" fmla="*/ 0 w 1630616"/>
              <a:gd name="connsiteY8" fmla="*/ 64844 h 64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0616" h="648442">
                <a:moveTo>
                  <a:pt x="0" y="64844"/>
                </a:moveTo>
                <a:cubicBezTo>
                  <a:pt x="0" y="29032"/>
                  <a:pt x="29032" y="0"/>
                  <a:pt x="64844" y="0"/>
                </a:cubicBezTo>
                <a:lnTo>
                  <a:pt x="1565772" y="0"/>
                </a:lnTo>
                <a:cubicBezTo>
                  <a:pt x="1601584" y="0"/>
                  <a:pt x="1630616" y="29032"/>
                  <a:pt x="1630616" y="64844"/>
                </a:cubicBezTo>
                <a:lnTo>
                  <a:pt x="1630616" y="583598"/>
                </a:lnTo>
                <a:cubicBezTo>
                  <a:pt x="1630616" y="619410"/>
                  <a:pt x="1601584" y="648442"/>
                  <a:pt x="1565772" y="648442"/>
                </a:cubicBezTo>
                <a:lnTo>
                  <a:pt x="64844" y="648442"/>
                </a:lnTo>
                <a:cubicBezTo>
                  <a:pt x="29032" y="648442"/>
                  <a:pt x="0" y="619410"/>
                  <a:pt x="0" y="583598"/>
                </a:cubicBezTo>
                <a:lnTo>
                  <a:pt x="0" y="6484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1377" tIns="40582" rIns="51377" bIns="40582" numCol="1" spcCol="1270" anchor="ctr" anchorCtr="0">
            <a:noAutofit/>
          </a:bodyPr>
          <a:lstStyle/>
          <a:p>
            <a:pPr marL="0" marR="0" lvl="0" indent="0" algn="ctr" defTabSz="755650" rtl="0" eaLnBrk="1" fontAlgn="auto" latinLnBrk="0" hangingPunct="1">
              <a:lnSpc>
                <a:spcPct val="90000"/>
              </a:lnSpc>
              <a:spcBef>
                <a:spcPct val="0"/>
              </a:spcBef>
              <a:spcAft>
                <a:spcPct val="35000"/>
              </a:spcAft>
              <a:buClrTx/>
              <a:buSzTx/>
              <a:buFontTx/>
              <a:buNone/>
              <a:tabLst/>
              <a:defRPr/>
            </a:pPr>
            <a:r>
              <a:rPr kumimoji="0" lang="en-GB" sz="1700" b="1" i="0" u="none" strike="noStrike" kern="1200" cap="none" spc="0" normalizeH="0" baseline="0" noProof="0" dirty="0">
                <a:ln>
                  <a:noFill/>
                </a:ln>
                <a:solidFill>
                  <a:prstClr val="white"/>
                </a:solidFill>
                <a:effectLst/>
                <a:uLnTx/>
                <a:uFillTx/>
                <a:latin typeface="Calibri" panose="020F0502020204030204"/>
                <a:ea typeface="+mn-ea"/>
                <a:cs typeface="+mn-cs"/>
              </a:rPr>
              <a:t>Prevention</a:t>
            </a:r>
          </a:p>
        </p:txBody>
      </p:sp>
    </p:spTree>
    <p:extLst>
      <p:ext uri="{BB962C8B-B14F-4D97-AF65-F5344CB8AC3E}">
        <p14:creationId xmlns:p14="http://schemas.microsoft.com/office/powerpoint/2010/main" val="2010353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D6A01A-5286-80E7-B642-FBCBE7A28CDE}"/>
            </a:ext>
          </a:extLst>
        </p:cNvPr>
        <p:cNvGrpSpPr/>
        <p:nvPr/>
      </p:nvGrpSpPr>
      <p:grpSpPr>
        <a:xfrm>
          <a:off x="0" y="0"/>
          <a:ext cx="0" cy="0"/>
          <a:chOff x="0" y="0"/>
          <a:chExt cx="0" cy="0"/>
        </a:xfrm>
      </p:grpSpPr>
      <p:pic>
        <p:nvPicPr>
          <p:cNvPr id="22" name="Picture 21">
            <a:extLst>
              <a:ext uri="{FF2B5EF4-FFF2-40B4-BE49-F238E27FC236}">
                <a16:creationId xmlns:a16="http://schemas.microsoft.com/office/drawing/2014/main" id="{4F536881-4B67-7406-AFF6-BFAC56A3A8CB}"/>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1333948"/>
            <a:ext cx="4179905" cy="45719"/>
          </a:xfrm>
          <a:prstGeom prst="rect">
            <a:avLst/>
          </a:prstGeom>
        </p:spPr>
      </p:pic>
      <p:sp>
        <p:nvSpPr>
          <p:cNvPr id="7" name="Title 6">
            <a:extLst>
              <a:ext uri="{FF2B5EF4-FFF2-40B4-BE49-F238E27FC236}">
                <a16:creationId xmlns:a16="http://schemas.microsoft.com/office/drawing/2014/main" id="{0AE1D42C-2ABC-A703-8E7E-23ACDCE5BDF0}"/>
              </a:ext>
            </a:extLst>
          </p:cNvPr>
          <p:cNvSpPr txBox="1">
            <a:spLocks noGrp="1"/>
          </p:cNvSpPr>
          <p:nvPr>
            <p:ph type="title" idx="4294967295"/>
          </p:nvPr>
        </p:nvSpPr>
        <p:spPr>
          <a:xfrm>
            <a:off x="352850" y="235092"/>
            <a:ext cx="9868107" cy="10772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Delivery of our Shared Purpose through our Strategic Aims and Key Enablers</a:t>
            </a:r>
            <a:endParaRPr kumimoji="0" lang="en-GB" sz="32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endParaRPr>
          </a:p>
        </p:txBody>
      </p:sp>
      <p:sp>
        <p:nvSpPr>
          <p:cNvPr id="38" name="TextBox 37">
            <a:extLst>
              <a:ext uri="{FF2B5EF4-FFF2-40B4-BE49-F238E27FC236}">
                <a16:creationId xmlns:a16="http://schemas.microsoft.com/office/drawing/2014/main" id="{EC00DF2C-4F64-FCA4-FCAF-157428725705}"/>
              </a:ext>
            </a:extLst>
          </p:cNvPr>
          <p:cNvSpPr txBox="1"/>
          <p:nvPr/>
        </p:nvSpPr>
        <p:spPr>
          <a:xfrm>
            <a:off x="1215631" y="2099362"/>
            <a:ext cx="2070699"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ontserrat" panose="00000500000000000000" pitchFamily="2" charset="0"/>
                <a:ea typeface="+mn-ea"/>
                <a:cs typeface="+mn-cs"/>
              </a:rPr>
              <a:t>Shared Purpose</a:t>
            </a:r>
          </a:p>
        </p:txBody>
      </p:sp>
      <p:sp>
        <p:nvSpPr>
          <p:cNvPr id="4" name="TextBox 3">
            <a:extLst>
              <a:ext uri="{FF2B5EF4-FFF2-40B4-BE49-F238E27FC236}">
                <a16:creationId xmlns:a16="http://schemas.microsoft.com/office/drawing/2014/main" id="{AAFE4F74-21E5-D5B2-7476-A82364E697F5}"/>
              </a:ext>
            </a:extLst>
          </p:cNvPr>
          <p:cNvSpPr txBox="1"/>
          <p:nvPr/>
        </p:nvSpPr>
        <p:spPr>
          <a:xfrm>
            <a:off x="796738" y="2674891"/>
            <a:ext cx="2908486" cy="2108897"/>
          </a:xfrm>
          <a:prstGeom prst="rect">
            <a:avLst/>
          </a:prstGeom>
          <a:noFill/>
          <a:ln w="38100">
            <a:solidFill>
              <a:schemeClr val="accent2"/>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To ensure all medicines have value and provide the best outcomes for all people</a:t>
            </a:r>
            <a:endParaRPr kumimoji="0" lang="en-GB"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8" name="TextBox 27">
            <a:extLst>
              <a:ext uri="{FF2B5EF4-FFF2-40B4-BE49-F238E27FC236}">
                <a16:creationId xmlns:a16="http://schemas.microsoft.com/office/drawing/2014/main" id="{D2AC0AED-EA33-538F-7AAC-B23530F39D7B}"/>
              </a:ext>
            </a:extLst>
          </p:cNvPr>
          <p:cNvSpPr txBox="1"/>
          <p:nvPr/>
        </p:nvSpPr>
        <p:spPr>
          <a:xfrm>
            <a:off x="5810827" y="1398858"/>
            <a:ext cx="3708156"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ontserrat" panose="00000500000000000000" pitchFamily="2" charset="0"/>
                <a:ea typeface="+mn-ea"/>
                <a:cs typeface="+mn-cs"/>
              </a:rPr>
              <a:t>Strategic Aims</a:t>
            </a:r>
          </a:p>
        </p:txBody>
      </p:sp>
      <p:sp>
        <p:nvSpPr>
          <p:cNvPr id="11" name="TextBox 10">
            <a:extLst>
              <a:ext uri="{FF2B5EF4-FFF2-40B4-BE49-F238E27FC236}">
                <a16:creationId xmlns:a16="http://schemas.microsoft.com/office/drawing/2014/main" id="{20C30090-9814-1BB0-9FC4-8BB1431F5271}"/>
              </a:ext>
            </a:extLst>
          </p:cNvPr>
          <p:cNvSpPr txBox="1"/>
          <p:nvPr/>
        </p:nvSpPr>
        <p:spPr>
          <a:xfrm>
            <a:off x="5082723" y="1904095"/>
            <a:ext cx="5164364" cy="665188"/>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Medicines are clinically effective and prescribed safely</a:t>
            </a:r>
            <a:endParaRPr kumimoji="0" lang="en-GB" sz="1600" b="0" i="0" u="none" strike="noStrike" kern="1200" cap="none" spc="0" normalizeH="0" baseline="0" noProof="0" dirty="0">
              <a:ln>
                <a:noFill/>
              </a:ln>
              <a:effectLst/>
              <a:uLnTx/>
              <a:uFillTx/>
              <a:latin typeface="Montserrat" panose="00000500000000000000" pitchFamily="2" charset="0"/>
              <a:ea typeface="+mn-ea"/>
              <a:cs typeface="+mn-cs"/>
            </a:endParaRPr>
          </a:p>
        </p:txBody>
      </p:sp>
      <p:cxnSp>
        <p:nvCxnSpPr>
          <p:cNvPr id="6" name="Straight Arrow Connector 5" descr="Arrow from shared purpose to strategic aims">
            <a:extLst>
              <a:ext uri="{FF2B5EF4-FFF2-40B4-BE49-F238E27FC236}">
                <a16:creationId xmlns:a16="http://schemas.microsoft.com/office/drawing/2014/main" id="{CDCC7C45-AC81-ABFB-7C8F-2BE64D7E4122}"/>
              </a:ext>
              <a:ext uri="{C183D7F6-B498-43B3-948B-1728B52AA6E4}">
                <adec:decorative xmlns:adec="http://schemas.microsoft.com/office/drawing/2017/decorative" val="0"/>
              </a:ext>
            </a:extLst>
          </p:cNvPr>
          <p:cNvCxnSpPr>
            <a:cxnSpLocks/>
          </p:cNvCxnSpPr>
          <p:nvPr/>
        </p:nvCxnSpPr>
        <p:spPr>
          <a:xfrm flipV="1">
            <a:off x="3848100" y="2208476"/>
            <a:ext cx="1043005" cy="427679"/>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3" name="TextBox 32">
            <a:extLst>
              <a:ext uri="{FF2B5EF4-FFF2-40B4-BE49-F238E27FC236}">
                <a16:creationId xmlns:a16="http://schemas.microsoft.com/office/drawing/2014/main" id="{7858A20D-C24C-3609-6891-7909D6B07014}"/>
              </a:ext>
            </a:extLst>
          </p:cNvPr>
          <p:cNvSpPr txBox="1"/>
          <p:nvPr/>
        </p:nvSpPr>
        <p:spPr>
          <a:xfrm>
            <a:off x="5056593" y="2757895"/>
            <a:ext cx="5164364" cy="588224"/>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latin typeface="Montserrat" panose="00000500000000000000" pitchFamily="2" charset="0"/>
              </a:rPr>
              <a:t>Medicines are equitably accessible across our ICS</a:t>
            </a:r>
            <a:endParaRPr kumimoji="0" lang="en-GB" sz="1600" b="0" i="0" u="none" strike="noStrike" kern="1200" cap="none" spc="0" normalizeH="0" baseline="0" noProof="0" dirty="0">
              <a:ln>
                <a:noFill/>
              </a:ln>
              <a:effectLst/>
              <a:uLnTx/>
              <a:uFillTx/>
              <a:latin typeface="Montserrat" panose="00000500000000000000" pitchFamily="2" charset="0"/>
              <a:ea typeface="+mn-ea"/>
              <a:cs typeface="+mn-cs"/>
            </a:endParaRPr>
          </a:p>
        </p:txBody>
      </p:sp>
      <p:cxnSp>
        <p:nvCxnSpPr>
          <p:cNvPr id="8" name="Straight Arrow Connector 7" descr="Arrow from shared purpose to strategic aims">
            <a:extLst>
              <a:ext uri="{FF2B5EF4-FFF2-40B4-BE49-F238E27FC236}">
                <a16:creationId xmlns:a16="http://schemas.microsoft.com/office/drawing/2014/main" id="{74E6A24F-A81A-5A82-E4E6-4E7B0106F854}"/>
              </a:ext>
              <a:ext uri="{C183D7F6-B498-43B3-948B-1728B52AA6E4}">
                <adec:decorative xmlns:adec="http://schemas.microsoft.com/office/drawing/2017/decorative" val="0"/>
              </a:ext>
            </a:extLst>
          </p:cNvPr>
          <p:cNvCxnSpPr>
            <a:cxnSpLocks/>
          </p:cNvCxnSpPr>
          <p:nvPr/>
        </p:nvCxnSpPr>
        <p:spPr>
          <a:xfrm>
            <a:off x="3870712" y="3873929"/>
            <a:ext cx="1020392"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3007F2B6-0497-DBD0-B997-8166B788E8AB}"/>
              </a:ext>
            </a:extLst>
          </p:cNvPr>
          <p:cNvSpPr txBox="1"/>
          <p:nvPr/>
        </p:nvSpPr>
        <p:spPr>
          <a:xfrm>
            <a:off x="5056595" y="3494550"/>
            <a:ext cx="5164362" cy="812812"/>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dirty="0">
                <a:ln>
                  <a:noFill/>
                </a:ln>
                <a:effectLst/>
                <a:uLnTx/>
                <a:uFillTx/>
                <a:latin typeface="Montserrat" panose="00000500000000000000" pitchFamily="2" charset="0"/>
                <a:ea typeface="+mn-ea"/>
                <a:cs typeface="+mn-cs"/>
              </a:rPr>
              <a:t>Pharmaceutical Care is joined up across our ICS; locally agreed information is shared</a:t>
            </a:r>
          </a:p>
        </p:txBody>
      </p:sp>
      <p:cxnSp>
        <p:nvCxnSpPr>
          <p:cNvPr id="9" name="Straight Arrow Connector 8" descr="Arrow from shared purpose to strategic aims">
            <a:extLst>
              <a:ext uri="{FF2B5EF4-FFF2-40B4-BE49-F238E27FC236}">
                <a16:creationId xmlns:a16="http://schemas.microsoft.com/office/drawing/2014/main" id="{F343D74A-8D27-93CA-B2F1-2EE85E08D80B}"/>
              </a:ext>
              <a:ext uri="{C183D7F6-B498-43B3-948B-1728B52AA6E4}">
                <adec:decorative xmlns:adec="http://schemas.microsoft.com/office/drawing/2017/decorative" val="0"/>
              </a:ext>
            </a:extLst>
          </p:cNvPr>
          <p:cNvCxnSpPr>
            <a:cxnSpLocks/>
          </p:cNvCxnSpPr>
          <p:nvPr/>
        </p:nvCxnSpPr>
        <p:spPr>
          <a:xfrm>
            <a:off x="3870712" y="4305647"/>
            <a:ext cx="1020392" cy="467798"/>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2E0F5371-36EE-FAD1-5586-63FC94E45894}"/>
              </a:ext>
            </a:extLst>
          </p:cNvPr>
          <p:cNvSpPr txBox="1"/>
          <p:nvPr/>
        </p:nvSpPr>
        <p:spPr>
          <a:xfrm>
            <a:off x="5056593" y="4495974"/>
            <a:ext cx="5164364" cy="644388"/>
          </a:xfrm>
          <a:prstGeom prst="rect">
            <a:avLst/>
          </a:prstGeom>
          <a:ln w="38100">
            <a:solidFill>
              <a:srgbClr val="7030A0"/>
            </a:solidFill>
          </a:ln>
        </p:spPr>
        <p:style>
          <a:lnRef idx="2">
            <a:schemeClr val="accent5"/>
          </a:lnRef>
          <a:fillRef idx="1">
            <a:schemeClr val="lt1"/>
          </a:fillRef>
          <a:effectRef idx="0">
            <a:schemeClr val="accent5"/>
          </a:effectRef>
          <a:fontRef idx="minor">
            <a:schemeClr val="dk1"/>
          </a:fontRef>
        </p:style>
        <p:txBody>
          <a:bodyPr wrap="square" rtlCol="0" anchor="ctr" anchorCtr="0">
            <a:noAutofit/>
          </a:bodyPr>
          <a:lstStyle/>
          <a:p>
            <a:pPr algn="ctr"/>
            <a:r>
              <a:rPr lang="en-GB" sz="1600" dirty="0">
                <a:solidFill>
                  <a:schemeClr val="tx1"/>
                </a:solidFill>
                <a:latin typeface="Montserrat" panose="00000500000000000000" pitchFamily="2" charset="0"/>
              </a:rPr>
              <a:t>Medicines waste is reduced and sustainability is promoted</a:t>
            </a:r>
          </a:p>
        </p:txBody>
      </p:sp>
      <p:cxnSp>
        <p:nvCxnSpPr>
          <p:cNvPr id="10" name="Straight Arrow Connector 9" descr="Arrow from shared purpose to strategic aims">
            <a:extLst>
              <a:ext uri="{FF2B5EF4-FFF2-40B4-BE49-F238E27FC236}">
                <a16:creationId xmlns:a16="http://schemas.microsoft.com/office/drawing/2014/main" id="{527C2778-4D4F-BEB5-3558-47C16D76513F}"/>
              </a:ext>
              <a:ext uri="{C183D7F6-B498-43B3-948B-1728B52AA6E4}">
                <adec:decorative xmlns:adec="http://schemas.microsoft.com/office/drawing/2017/decorative" val="0"/>
              </a:ext>
            </a:extLst>
          </p:cNvPr>
          <p:cNvCxnSpPr>
            <a:cxnSpLocks/>
          </p:cNvCxnSpPr>
          <p:nvPr/>
        </p:nvCxnSpPr>
        <p:spPr>
          <a:xfrm>
            <a:off x="3870712" y="4899019"/>
            <a:ext cx="1020392" cy="56452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23" name="TextBox 22">
            <a:extLst>
              <a:ext uri="{FF2B5EF4-FFF2-40B4-BE49-F238E27FC236}">
                <a16:creationId xmlns:a16="http://schemas.microsoft.com/office/drawing/2014/main" id="{736C829D-E449-2EB8-0EBF-DC3C86323C5B}"/>
              </a:ext>
            </a:extLst>
          </p:cNvPr>
          <p:cNvSpPr txBox="1"/>
          <p:nvPr/>
        </p:nvSpPr>
        <p:spPr>
          <a:xfrm>
            <a:off x="5056597" y="5280492"/>
            <a:ext cx="5164364" cy="488547"/>
          </a:xfrm>
          <a:prstGeom prst="rect">
            <a:avLst/>
          </a:prstGeom>
          <a:noFill/>
          <a:ln w="38100">
            <a:solidFill>
              <a:srgbClr val="7030A0"/>
            </a:solidFill>
          </a:ln>
        </p:spPr>
        <p:txBody>
          <a:bodyPr wrap="square" rtlCol="0" anchor="ctr" anchorCtr="0">
            <a:noAutofit/>
          </a:bodyPr>
          <a:lstStyle/>
          <a:p>
            <a:pPr algn="ctr">
              <a:defRPr/>
            </a:pPr>
            <a:r>
              <a:rPr lang="en-US" sz="1600" dirty="0">
                <a:latin typeface="Montserrat" panose="00000500000000000000" pitchFamily="2" charset="0"/>
              </a:rPr>
              <a:t>System value from medicines is achieved </a:t>
            </a:r>
          </a:p>
        </p:txBody>
      </p:sp>
      <p:cxnSp>
        <p:nvCxnSpPr>
          <p:cNvPr id="15" name="Straight Arrow Connector 14" descr="Arrow from shared purpose to strategic aims">
            <a:extLst>
              <a:ext uri="{FF2B5EF4-FFF2-40B4-BE49-F238E27FC236}">
                <a16:creationId xmlns:a16="http://schemas.microsoft.com/office/drawing/2014/main" id="{402A85CB-E819-3EBD-2987-D39251F0F08E}"/>
              </a:ext>
              <a:ext uri="{C183D7F6-B498-43B3-948B-1728B52AA6E4}">
                <adec:decorative xmlns:adec="http://schemas.microsoft.com/office/drawing/2017/decorative" val="0"/>
              </a:ext>
            </a:extLst>
          </p:cNvPr>
          <p:cNvCxnSpPr>
            <a:cxnSpLocks/>
          </p:cNvCxnSpPr>
          <p:nvPr/>
        </p:nvCxnSpPr>
        <p:spPr>
          <a:xfrm>
            <a:off x="3870712" y="3068160"/>
            <a:ext cx="1020393" cy="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6" name="TextBox 15">
            <a:extLst>
              <a:ext uri="{FF2B5EF4-FFF2-40B4-BE49-F238E27FC236}">
                <a16:creationId xmlns:a16="http://schemas.microsoft.com/office/drawing/2014/main" id="{7B8D8AB5-6438-1185-B89D-E34666F1E14E}"/>
              </a:ext>
            </a:extLst>
          </p:cNvPr>
          <p:cNvSpPr txBox="1"/>
          <p:nvPr/>
        </p:nvSpPr>
        <p:spPr>
          <a:xfrm>
            <a:off x="2341276" y="6155507"/>
            <a:ext cx="2247960" cy="338554"/>
          </a:xfrm>
          <a:prstGeom prst="rect">
            <a:avLst/>
          </a:prstGeom>
          <a:noFill/>
          <a:ln w="38100">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effectLst/>
                <a:uLnTx/>
                <a:uFillTx/>
                <a:latin typeface="Montserrat" panose="00000500000000000000" pitchFamily="2" charset="0"/>
                <a:ea typeface="+mn-ea"/>
                <a:cs typeface="+mn-cs"/>
              </a:rPr>
              <a:t>Key Enablers</a:t>
            </a:r>
          </a:p>
        </p:txBody>
      </p:sp>
      <p:sp>
        <p:nvSpPr>
          <p:cNvPr id="17" name="TextBox 16">
            <a:extLst>
              <a:ext uri="{FF2B5EF4-FFF2-40B4-BE49-F238E27FC236}">
                <a16:creationId xmlns:a16="http://schemas.microsoft.com/office/drawing/2014/main" id="{29BB94AD-A9B0-0648-CE7E-D35F198A0CB7}"/>
              </a:ext>
            </a:extLst>
          </p:cNvPr>
          <p:cNvSpPr txBox="1"/>
          <p:nvPr/>
        </p:nvSpPr>
        <p:spPr>
          <a:xfrm>
            <a:off x="4589236" y="6039877"/>
            <a:ext cx="1960218" cy="590614"/>
          </a:xfrm>
          <a:prstGeom prst="rect">
            <a:avLst/>
          </a:prstGeom>
          <a:noFill/>
          <a:ln w="3810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Digitalisation and technology</a:t>
            </a:r>
            <a:endPar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8" name="TextBox 17">
            <a:extLst>
              <a:ext uri="{FF2B5EF4-FFF2-40B4-BE49-F238E27FC236}">
                <a16:creationId xmlns:a16="http://schemas.microsoft.com/office/drawing/2014/main" id="{9AC16CD0-C5C0-3463-6D7F-15689094F266}"/>
              </a:ext>
            </a:extLst>
          </p:cNvPr>
          <p:cNvSpPr txBox="1"/>
          <p:nvPr/>
        </p:nvSpPr>
        <p:spPr>
          <a:xfrm>
            <a:off x="6740674" y="6039877"/>
            <a:ext cx="1960218" cy="590614"/>
          </a:xfrm>
          <a:prstGeom prst="rect">
            <a:avLst/>
          </a:prstGeom>
          <a:noFill/>
          <a:ln w="3810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Workforce Development </a:t>
            </a:r>
            <a:endParaRPr kumimoji="0" lang="en-GB" sz="16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19" name="TextBox 18">
            <a:extLst>
              <a:ext uri="{FF2B5EF4-FFF2-40B4-BE49-F238E27FC236}">
                <a16:creationId xmlns:a16="http://schemas.microsoft.com/office/drawing/2014/main" id="{D5A9754C-4AFF-2D2F-9DF4-51E6FBBF6D6F}"/>
              </a:ext>
            </a:extLst>
          </p:cNvPr>
          <p:cNvSpPr txBox="1"/>
          <p:nvPr/>
        </p:nvSpPr>
        <p:spPr>
          <a:xfrm>
            <a:off x="8892113" y="6049299"/>
            <a:ext cx="1960218" cy="584775"/>
          </a:xfrm>
          <a:prstGeom prst="rect">
            <a:avLst/>
          </a:prstGeom>
          <a:noFill/>
          <a:ln w="38100">
            <a:solidFill>
              <a:schemeClr val="accent5"/>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Policy, Guidance and Legislation</a:t>
            </a:r>
            <a:endParaRPr kumimoji="0" lang="en-GB" sz="1600" b="0" i="0" u="none" strike="noStrike" kern="1200" cap="none" spc="0" normalizeH="0" baseline="0" noProof="0" dirty="0">
              <a:ln>
                <a:noFill/>
              </a:ln>
              <a:effectLst/>
              <a:uLnTx/>
              <a:uFillTx/>
              <a:latin typeface="Montserrat" panose="00000500000000000000" pitchFamily="2" charset="0"/>
              <a:ea typeface="+mn-ea"/>
              <a:cs typeface="+mn-cs"/>
            </a:endParaRPr>
          </a:p>
        </p:txBody>
      </p:sp>
      <p:sp>
        <p:nvSpPr>
          <p:cNvPr id="27" name="TextBox 26">
            <a:extLst>
              <a:ext uri="{FF2B5EF4-FFF2-40B4-BE49-F238E27FC236}">
                <a16:creationId xmlns:a16="http://schemas.microsoft.com/office/drawing/2014/main" id="{62800E4C-3868-6E4D-A263-1906DAF7012E}"/>
              </a:ext>
            </a:extLst>
          </p:cNvPr>
          <p:cNvSpPr txBox="1"/>
          <p:nvPr/>
        </p:nvSpPr>
        <p:spPr>
          <a:xfrm>
            <a:off x="10571260" y="1516083"/>
            <a:ext cx="1472220" cy="4393086"/>
          </a:xfrm>
          <a:prstGeom prst="rect">
            <a:avLst/>
          </a:prstGeom>
          <a:noFill/>
          <a:ln w="38100">
            <a:solidFill>
              <a:srgbClr val="00B050"/>
            </a:solidFill>
          </a:ln>
        </p:spPr>
        <p:txBody>
          <a:bodyPr wrap="square" rtlCol="0" anchor="ctr" anchorCtr="0">
            <a:noAutofit/>
          </a:bodyPr>
          <a:lstStyle/>
          <a:p>
            <a:pPr algn="ctr"/>
            <a:endParaRPr lang="en-US" sz="1400" dirty="0">
              <a:latin typeface="Montserrat" panose="00000500000000000000" pitchFamily="2" charset="0"/>
            </a:endParaRPr>
          </a:p>
          <a:p>
            <a:pPr algn="ctr"/>
            <a:r>
              <a:rPr lang="en-US" sz="1400" dirty="0">
                <a:latin typeface="Montserrat" panose="00000500000000000000" pitchFamily="2" charset="0"/>
              </a:rPr>
              <a:t>Guided by our  Principles</a:t>
            </a:r>
          </a:p>
          <a:p>
            <a:pPr algn="ctr"/>
            <a:endParaRPr lang="en-US" sz="1600" dirty="0">
              <a:highlight>
                <a:srgbClr val="FFFF00"/>
              </a:highlight>
              <a:latin typeface="Montserrat" panose="00000500000000000000" pitchFamily="2" charset="0"/>
            </a:endParaRPr>
          </a:p>
          <a:p>
            <a:pPr algn="ctr"/>
            <a:r>
              <a:rPr lang="en-US" sz="1400" dirty="0">
                <a:solidFill>
                  <a:srgbClr val="ED7D31"/>
                </a:solidFill>
                <a:latin typeface="Montserrat SemiBold" panose="00000700000000000000" pitchFamily="2" charset="0"/>
              </a:rPr>
              <a:t>Person centred care</a:t>
            </a:r>
          </a:p>
          <a:p>
            <a:pPr algn="ctr"/>
            <a:endParaRPr lang="en-US" sz="1400" dirty="0">
              <a:solidFill>
                <a:srgbClr val="ED7D31"/>
              </a:solidFill>
              <a:latin typeface="Montserrat SemiBold" panose="00000700000000000000" pitchFamily="2" charset="0"/>
            </a:endParaRPr>
          </a:p>
          <a:p>
            <a:pPr algn="ctr"/>
            <a:r>
              <a:rPr lang="en-US" sz="1400" dirty="0">
                <a:solidFill>
                  <a:srgbClr val="ED7D31"/>
                </a:solidFill>
                <a:latin typeface="Montserrat SemiBold" panose="00000700000000000000" pitchFamily="2" charset="0"/>
              </a:rPr>
              <a:t>Population Health Management</a:t>
            </a:r>
          </a:p>
          <a:p>
            <a:pPr algn="ctr"/>
            <a:endParaRPr lang="en-US" sz="1400" dirty="0">
              <a:solidFill>
                <a:srgbClr val="ED7D31"/>
              </a:solidFill>
              <a:latin typeface="Montserrat SemiBold" panose="00000700000000000000" pitchFamily="2" charset="0"/>
            </a:endParaRPr>
          </a:p>
          <a:p>
            <a:pPr algn="ctr"/>
            <a:r>
              <a:rPr lang="en-US" sz="1400" dirty="0">
                <a:solidFill>
                  <a:srgbClr val="ED7D31"/>
                </a:solidFill>
                <a:latin typeface="Montserrat SemiBold" panose="00000700000000000000" pitchFamily="2" charset="0"/>
              </a:rPr>
              <a:t>Improvement and Innovation</a:t>
            </a:r>
          </a:p>
          <a:p>
            <a:pPr algn="ctr"/>
            <a:r>
              <a:rPr lang="en-US" sz="1400" dirty="0">
                <a:solidFill>
                  <a:srgbClr val="ED7D31"/>
                </a:solidFill>
                <a:latin typeface="Montserrat SemiBold" panose="00000700000000000000" pitchFamily="2" charset="0"/>
              </a:rPr>
              <a:t> </a:t>
            </a:r>
          </a:p>
          <a:p>
            <a:pPr algn="ctr"/>
            <a:r>
              <a:rPr lang="en-US" sz="1400" dirty="0">
                <a:solidFill>
                  <a:srgbClr val="ED7D31"/>
                </a:solidFill>
                <a:latin typeface="Montserrat SemiBold" panose="00000700000000000000" pitchFamily="2" charset="0"/>
              </a:rPr>
              <a:t>Research</a:t>
            </a:r>
          </a:p>
          <a:p>
            <a:pPr algn="ctr"/>
            <a:endParaRPr lang="en-US" sz="1400" dirty="0">
              <a:solidFill>
                <a:srgbClr val="ED7D31"/>
              </a:solidFill>
              <a:latin typeface="Montserrat SemiBold" panose="00000700000000000000" pitchFamily="2" charset="0"/>
            </a:endParaRPr>
          </a:p>
          <a:p>
            <a:pPr algn="ctr"/>
            <a:r>
              <a:rPr lang="en-US" sz="1400" dirty="0">
                <a:solidFill>
                  <a:srgbClr val="ED7D31"/>
                </a:solidFill>
                <a:latin typeface="Montserrat SemiBold" panose="00000700000000000000" pitchFamily="2" charset="0"/>
              </a:rPr>
              <a:t>System working</a:t>
            </a:r>
          </a:p>
          <a:p>
            <a:pPr algn="ctr"/>
            <a:endParaRPr lang="en-US" sz="1400" dirty="0">
              <a:latin typeface="Montserrat" panose="00000500000000000000" pitchFamily="2" charset="0"/>
            </a:endParaRPr>
          </a:p>
        </p:txBody>
      </p:sp>
    </p:spTree>
    <p:extLst>
      <p:ext uri="{BB962C8B-B14F-4D97-AF65-F5344CB8AC3E}">
        <p14:creationId xmlns:p14="http://schemas.microsoft.com/office/powerpoint/2010/main" val="16586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B52CBA-7B10-5A3E-B1BE-467B6C0093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0B23AD-47F8-49E8-2A76-463A46C031EE}"/>
              </a:ext>
            </a:extLst>
          </p:cNvPr>
          <p:cNvSpPr txBox="1">
            <a:spLocks noGrp="1"/>
          </p:cNvSpPr>
          <p:nvPr>
            <p:ph type="title" idx="4294967295"/>
          </p:nvPr>
        </p:nvSpPr>
        <p:spPr>
          <a:xfrm>
            <a:off x="299418" y="330946"/>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a:ea typeface="+mj-ea"/>
                <a:cs typeface="+mj-cs"/>
              </a:rPr>
              <a:t>Key Principles to Guide our Work</a:t>
            </a:r>
          </a:p>
        </p:txBody>
      </p:sp>
      <p:sp>
        <p:nvSpPr>
          <p:cNvPr id="12" name="TextBox 11">
            <a:extLst>
              <a:ext uri="{FF2B5EF4-FFF2-40B4-BE49-F238E27FC236}">
                <a16:creationId xmlns:a16="http://schemas.microsoft.com/office/drawing/2014/main" id="{84CAFF0C-B7C7-D7DD-6323-D21132B45884}"/>
              </a:ext>
            </a:extLst>
          </p:cNvPr>
          <p:cNvSpPr txBox="1"/>
          <p:nvPr/>
        </p:nvSpPr>
        <p:spPr>
          <a:xfrm>
            <a:off x="299418" y="970165"/>
            <a:ext cx="11593163" cy="369332"/>
          </a:xfrm>
          <a:prstGeom prst="rect">
            <a:avLst/>
          </a:prstGeom>
          <a:noFill/>
          <a:ln w="38100">
            <a:solidFill>
              <a:schemeClr val="bg1"/>
            </a:solid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These are the lenses we will use to approach our strategic changes </a:t>
            </a:r>
          </a:p>
        </p:txBody>
      </p:sp>
      <p:sp>
        <p:nvSpPr>
          <p:cNvPr id="5" name="TextBox 4">
            <a:extLst>
              <a:ext uri="{FF2B5EF4-FFF2-40B4-BE49-F238E27FC236}">
                <a16:creationId xmlns:a16="http://schemas.microsoft.com/office/drawing/2014/main" id="{3DA09385-0EF7-F78A-DC04-44AE8BAB43D4}"/>
              </a:ext>
            </a:extLst>
          </p:cNvPr>
          <p:cNvSpPr txBox="1"/>
          <p:nvPr/>
        </p:nvSpPr>
        <p:spPr>
          <a:xfrm>
            <a:off x="408733" y="1453581"/>
            <a:ext cx="11333776" cy="923330"/>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1 - Person centred care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Empower patients through shared decision making and </a:t>
            </a:r>
            <a:r>
              <a:rPr kumimoji="0" lang="en-GB"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self-management support, guided by and using the ‘It’s ok to ask’ approach and resources. </a:t>
            </a:r>
          </a:p>
        </p:txBody>
      </p:sp>
      <p:sp>
        <p:nvSpPr>
          <p:cNvPr id="6" name="TextBox 5">
            <a:extLst>
              <a:ext uri="{FF2B5EF4-FFF2-40B4-BE49-F238E27FC236}">
                <a16:creationId xmlns:a16="http://schemas.microsoft.com/office/drawing/2014/main" id="{7F08562B-B39D-568D-8512-8A6923E15116}"/>
              </a:ext>
            </a:extLst>
          </p:cNvPr>
          <p:cNvSpPr txBox="1"/>
          <p:nvPr/>
        </p:nvSpPr>
        <p:spPr>
          <a:xfrm>
            <a:off x="418290" y="2490995"/>
            <a:ext cx="11333776" cy="923331"/>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2 - Population Health Management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Use of data and intelligence to develop services and interventions to reduce health inequality, focusing on greatest</a:t>
            </a:r>
            <a:r>
              <a:rPr kumimoji="0" lang="en-US" sz="1800" b="0" i="0" u="none" strike="noStrike" kern="1200" cap="none" spc="0" normalizeH="0" baseline="0" noProof="0" dirty="0">
                <a:ln>
                  <a:noFill/>
                </a:ln>
                <a:solidFill>
                  <a:srgbClr val="585857"/>
                </a:solidFill>
                <a:effectLst>
                  <a:outerShdw blurRad="38100" dist="38100" dir="2700000" algn="tl">
                    <a:srgbClr val="000000">
                      <a:alpha val="43137"/>
                    </a:srgbClr>
                  </a:outerShdw>
                </a:effectLst>
                <a:uLnTx/>
                <a:uFillTx/>
                <a:latin typeface="Montserrat" panose="00000500000000000000" pitchFamily="2" charset="0"/>
                <a:ea typeface="+mn-ea"/>
                <a:cs typeface="+mn-cs"/>
              </a:rPr>
              <a:t> </a:t>
            </a: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and specific needs.</a:t>
            </a:r>
          </a:p>
        </p:txBody>
      </p:sp>
      <p:sp>
        <p:nvSpPr>
          <p:cNvPr id="7" name="TextBox 6">
            <a:extLst>
              <a:ext uri="{FF2B5EF4-FFF2-40B4-BE49-F238E27FC236}">
                <a16:creationId xmlns:a16="http://schemas.microsoft.com/office/drawing/2014/main" id="{F02365A6-E3DB-2CCE-5A6C-4DDC402DC7BC}"/>
              </a:ext>
            </a:extLst>
          </p:cNvPr>
          <p:cNvSpPr txBox="1"/>
          <p:nvPr/>
        </p:nvSpPr>
        <p:spPr>
          <a:xfrm>
            <a:off x="418290" y="3528409"/>
            <a:ext cx="11333776" cy="1444508"/>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3 - Improvement and 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Application of improvement methodology to prototype, test, scale and spread new ideas and solve problems in clinical processes, creating spaces for people to learn together. </a:t>
            </a:r>
            <a:r>
              <a:rPr kumimoji="0" lang="en-GB"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Harnessing the power of Experts By Experience through co-production to ensure our approach focusses on the needs of our local populations.</a:t>
            </a:r>
            <a:endPar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endParaRPr>
          </a:p>
        </p:txBody>
      </p:sp>
      <p:sp>
        <p:nvSpPr>
          <p:cNvPr id="8" name="TextBox 7">
            <a:extLst>
              <a:ext uri="{FF2B5EF4-FFF2-40B4-BE49-F238E27FC236}">
                <a16:creationId xmlns:a16="http://schemas.microsoft.com/office/drawing/2014/main" id="{5F4B64D7-2312-5D94-30A8-F67DE34EBB6C}"/>
              </a:ext>
            </a:extLst>
          </p:cNvPr>
          <p:cNvSpPr txBox="1"/>
          <p:nvPr/>
        </p:nvSpPr>
        <p:spPr>
          <a:xfrm>
            <a:off x="408733" y="5087000"/>
            <a:ext cx="11333776" cy="689288"/>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4 –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Undertake research to build evidence to underpin new approaches and practices. </a:t>
            </a:r>
          </a:p>
        </p:txBody>
      </p:sp>
      <p:sp>
        <p:nvSpPr>
          <p:cNvPr id="9" name="TextBox 8">
            <a:extLst>
              <a:ext uri="{FF2B5EF4-FFF2-40B4-BE49-F238E27FC236}">
                <a16:creationId xmlns:a16="http://schemas.microsoft.com/office/drawing/2014/main" id="{E0E0DFF5-5B73-32F0-D51A-E0FE679FEFA2}"/>
              </a:ext>
            </a:extLst>
          </p:cNvPr>
          <p:cNvSpPr txBox="1"/>
          <p:nvPr/>
        </p:nvSpPr>
        <p:spPr>
          <a:xfrm>
            <a:off x="408733" y="5890371"/>
            <a:ext cx="11333776" cy="689288"/>
          </a:xfrm>
          <a:prstGeom prst="rect">
            <a:avLst/>
          </a:prstGeom>
          <a:noFill/>
          <a:ln w="38100">
            <a:solidFill>
              <a:srgbClr val="00B05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Montserrat SemiBold" panose="00000700000000000000" pitchFamily="2" charset="0"/>
                <a:ea typeface="+mn-ea"/>
                <a:cs typeface="+mn-cs"/>
              </a:rPr>
              <a:t>5 - Systems Working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585857"/>
                </a:solidFill>
                <a:latin typeface="Montserrat" panose="00000500000000000000" pitchFamily="2" charset="0"/>
              </a:rPr>
              <a:t>Further co</a:t>
            </a:r>
            <a:r>
              <a:rPr kumimoji="0" lang="en-US" sz="1800" b="0" i="0" u="none" strike="noStrike" kern="1200" cap="none" spc="0" normalizeH="0" baseline="0" noProof="0" dirty="0" err="1">
                <a:ln>
                  <a:noFill/>
                </a:ln>
                <a:solidFill>
                  <a:srgbClr val="585857"/>
                </a:solidFill>
                <a:effectLst/>
                <a:uLnTx/>
                <a:uFillTx/>
                <a:latin typeface="Montserrat" panose="00000500000000000000" pitchFamily="2" charset="0"/>
                <a:ea typeface="+mn-ea"/>
                <a:cs typeface="+mn-cs"/>
              </a:rPr>
              <a:t>nnect</a:t>
            </a:r>
            <a:r>
              <a:rPr kumimoji="0" lang="en-US" sz="18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 collaborate, learn and work with system </a:t>
            </a:r>
            <a:r>
              <a:rPr lang="en-US" dirty="0">
                <a:solidFill>
                  <a:srgbClr val="585857"/>
                </a:solidFill>
                <a:latin typeface="Montserrat" panose="00000500000000000000" pitchFamily="2" charset="0"/>
              </a:rPr>
              <a:t>stakeholders and our population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857"/>
              </a:solidFill>
              <a:effectLst/>
              <a:highlight>
                <a:srgbClr val="FFFF00"/>
              </a:highligh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585857"/>
              </a:solidFill>
              <a:effectLst/>
              <a:highlight>
                <a:srgbClr val="FFFF00"/>
              </a:highlight>
              <a:uLnTx/>
              <a:uFillTx/>
              <a:latin typeface="Montserrat" panose="00000500000000000000" pitchFamily="2" charset="0"/>
              <a:ea typeface="+mn-ea"/>
              <a:cs typeface="+mn-cs"/>
            </a:endParaRPr>
          </a:p>
        </p:txBody>
      </p:sp>
      <p:pic>
        <p:nvPicPr>
          <p:cNvPr id="4" name="Picture 3">
            <a:extLst>
              <a:ext uri="{FF2B5EF4-FFF2-40B4-BE49-F238E27FC236}">
                <a16:creationId xmlns:a16="http://schemas.microsoft.com/office/drawing/2014/main" id="{0CCFBB35-FB3D-1367-6D4D-0C155F722AA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0147731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71A7891-84FE-1A19-1764-9E26F40133CC}"/>
              </a:ext>
            </a:extLst>
          </p:cNvPr>
          <p:cNvSpPr txBox="1">
            <a:spLocks noGrp="1"/>
          </p:cNvSpPr>
          <p:nvPr>
            <p:ph type="title" idx="4294967295"/>
          </p:nvPr>
        </p:nvSpPr>
        <p:spPr>
          <a:xfrm>
            <a:off x="241998" y="310120"/>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a:ea typeface="+mj-ea"/>
                <a:cs typeface="+mj-cs"/>
              </a:rPr>
              <a:t>Key Enablers to Help Deliver this Work</a:t>
            </a:r>
          </a:p>
        </p:txBody>
      </p:sp>
      <p:sp>
        <p:nvSpPr>
          <p:cNvPr id="6" name="TextBox 5">
            <a:extLst>
              <a:ext uri="{FF2B5EF4-FFF2-40B4-BE49-F238E27FC236}">
                <a16:creationId xmlns:a16="http://schemas.microsoft.com/office/drawing/2014/main" id="{C9643C71-D2BD-A56D-8E77-D7AF1F7113CF}"/>
              </a:ext>
            </a:extLst>
          </p:cNvPr>
          <p:cNvSpPr txBox="1"/>
          <p:nvPr/>
        </p:nvSpPr>
        <p:spPr>
          <a:xfrm>
            <a:off x="337712" y="1036710"/>
            <a:ext cx="11516573" cy="1223966"/>
          </a:xfrm>
          <a:prstGeom prst="rect">
            <a:avLst/>
          </a:prstGeom>
          <a:noFill/>
          <a:ln w="38100">
            <a:solidFill>
              <a:srgbClr val="7030A0"/>
            </a:solidFill>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ED7D31"/>
                </a:solidFill>
                <a:latin typeface="Montserrat" panose="00000500000000000000" pitchFamily="2" charset="0"/>
              </a:rPr>
              <a:t>1</a:t>
            </a:r>
            <a:r>
              <a:rPr kumimoji="0" lang="en-US" sz="16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 - Digitalisation and Technology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effectLst/>
                <a:uLnTx/>
                <a:uFillTx/>
                <a:latin typeface="Montserrat" panose="00000500000000000000" pitchFamily="2" charset="0"/>
                <a:ea typeface="+mn-ea"/>
                <a:cs typeface="+mn-cs"/>
              </a:rPr>
              <a:t>Work in partnership with Digital Notts to help to develop the Shared Care Record to provide accurate and visible medicines records. Exploit opportunities to enable interoperability between systems. Exploring new digital innovations for example in robotics, AI, wearable devices and automation.</a:t>
            </a:r>
            <a:endParaRPr kumimoji="0" lang="en-GB" sz="1600" b="0" i="0" u="none" strike="noStrike" kern="1200" cap="none" spc="0" normalizeH="0" baseline="0" noProof="0" dirty="0">
              <a:ln>
                <a:noFill/>
              </a:ln>
              <a:effectLst/>
              <a:uLnTx/>
              <a:uFillTx/>
              <a:latin typeface="Montserrat"/>
              <a:ea typeface="+mn-ea"/>
              <a:cs typeface="+mn-cs"/>
            </a:endParaRPr>
          </a:p>
        </p:txBody>
      </p:sp>
      <p:sp>
        <p:nvSpPr>
          <p:cNvPr id="7" name="TextBox 6">
            <a:extLst>
              <a:ext uri="{FF2B5EF4-FFF2-40B4-BE49-F238E27FC236}">
                <a16:creationId xmlns:a16="http://schemas.microsoft.com/office/drawing/2014/main" id="{A101E15B-90BA-0C63-9579-DE9C561D5F6A}"/>
              </a:ext>
            </a:extLst>
          </p:cNvPr>
          <p:cNvSpPr txBox="1"/>
          <p:nvPr/>
        </p:nvSpPr>
        <p:spPr>
          <a:xfrm rot="10800000" flipV="1">
            <a:off x="322109" y="2419978"/>
            <a:ext cx="11532175" cy="3068243"/>
          </a:xfrm>
          <a:prstGeom prst="rect">
            <a:avLst/>
          </a:prstGeom>
          <a:noFill/>
          <a:ln w="38100">
            <a:solidFill>
              <a:srgbClr val="7030A0"/>
            </a:solidFill>
          </a:ln>
        </p:spPr>
        <p:txBody>
          <a:bodyPr wrap="square" rtlCol="0">
            <a:noAutofit/>
          </a:bodyPr>
          <a:lstStyle/>
          <a:p>
            <a:pPr lvl="0">
              <a:spcBef>
                <a:spcPts val="600"/>
              </a:spcBef>
              <a:defRPr/>
            </a:pPr>
            <a:r>
              <a:rPr lang="en-US" sz="1600" b="1" dirty="0">
                <a:solidFill>
                  <a:srgbClr val="ED7D31"/>
                </a:solidFill>
                <a:latin typeface="Montserrat" panose="00000500000000000000" pitchFamily="2" charset="0"/>
              </a:rPr>
              <a:t>2</a:t>
            </a:r>
            <a:r>
              <a:rPr kumimoji="0" lang="en-US" sz="16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 – Workforce Development </a:t>
            </a:r>
          </a:p>
          <a:p>
            <a:pPr marL="285750" indent="-285750">
              <a:spcBef>
                <a:spcPts val="600"/>
              </a:spcBef>
              <a:buFont typeface="Arial" panose="020B0604020202020204" pitchFamily="34" charset="0"/>
              <a:buChar char="•"/>
              <a:defRPr/>
            </a:pPr>
            <a:r>
              <a:rPr lang="en-US" sz="1600" dirty="0">
                <a:solidFill>
                  <a:prstClr val="black"/>
                </a:solidFill>
                <a:latin typeface="Montserrat" panose="00000500000000000000" pitchFamily="2" charset="0"/>
              </a:rPr>
              <a:t>Improve recruitment, retention and professional development of our workforce, recognising the role of the whole multidisciplinary team in medicines optimisation</a:t>
            </a:r>
          </a:p>
          <a:p>
            <a:pPr marL="285750" indent="-285750">
              <a:spcBef>
                <a:spcPts val="600"/>
              </a:spcBef>
              <a:buFont typeface="Arial" panose="020B0604020202020204" pitchFamily="34" charset="0"/>
              <a:buChar char="•"/>
              <a:defRPr/>
            </a:pPr>
            <a:r>
              <a:rPr lang="en-GB" sz="1600" dirty="0">
                <a:solidFill>
                  <a:prstClr val="black"/>
                </a:solidFill>
                <a:latin typeface="Montserrat" panose="00000500000000000000" pitchFamily="2" charset="0"/>
              </a:rPr>
              <a:t>Enable health and care professionals to work to their full scope of practice, develop and grow our non-medical prescribers (including Pharmacists qualifying as prescribers from 2026) to increase access to and consistency of prescribing , expand advanced practice and evolve supportive roles to enable professionals to work to the ‘top of their licence’</a:t>
            </a:r>
          </a:p>
          <a:p>
            <a:pPr marL="285750" indent="-285750">
              <a:spcBef>
                <a:spcPts val="600"/>
              </a:spcBef>
              <a:buFont typeface="Arial" panose="020B0604020202020204" pitchFamily="34" charset="0"/>
              <a:buChar char="•"/>
              <a:defRPr/>
            </a:pPr>
            <a:r>
              <a:rPr lang="en-GB" sz="1600" dirty="0">
                <a:solidFill>
                  <a:prstClr val="black"/>
                </a:solidFill>
                <a:latin typeface="Montserrat" panose="00000500000000000000" pitchFamily="2" charset="0"/>
              </a:rPr>
              <a:t>Develop and enable ‘portfolio careers’ through partnership and ensure our teams have an understanding of the entire patient pathway through joint education and training for multi-disciplinary, multi-agency teams so that they can confidently and competently support shared decision making and a person-centred approach to medicines optimisation. </a:t>
            </a:r>
            <a:endParaRPr lang="en-US" sz="1600" dirty="0">
              <a:solidFill>
                <a:prstClr val="black"/>
              </a:solidFill>
              <a:latin typeface="Montserrat" panose="00000500000000000000" pitchFamily="2" charset="0"/>
            </a:endParaRPr>
          </a:p>
        </p:txBody>
      </p:sp>
      <p:sp>
        <p:nvSpPr>
          <p:cNvPr id="2" name="TextBox 1">
            <a:extLst>
              <a:ext uri="{FF2B5EF4-FFF2-40B4-BE49-F238E27FC236}">
                <a16:creationId xmlns:a16="http://schemas.microsoft.com/office/drawing/2014/main" id="{92F6D83E-27AA-4705-4F5E-C8527E6F3B89}"/>
              </a:ext>
            </a:extLst>
          </p:cNvPr>
          <p:cNvSpPr txBox="1"/>
          <p:nvPr/>
        </p:nvSpPr>
        <p:spPr>
          <a:xfrm>
            <a:off x="337711" y="5647522"/>
            <a:ext cx="11532174" cy="900358"/>
          </a:xfrm>
          <a:prstGeom prst="rect">
            <a:avLst/>
          </a:prstGeom>
          <a:noFill/>
          <a:ln w="38100">
            <a:solidFill>
              <a:srgbClr val="7030A0"/>
            </a:solidFill>
          </a:ln>
        </p:spPr>
        <p:txBody>
          <a:bodyPr wrap="square" rtlCol="0">
            <a:noAutofit/>
          </a:bodyPr>
          <a:lstStyle/>
          <a:p>
            <a:pPr lvl="0"/>
            <a:r>
              <a:rPr kumimoji="0" lang="en-US" sz="1600" b="1" i="0" u="none" strike="noStrike" kern="1200" cap="none" spc="0" normalizeH="0" baseline="0" noProof="0" dirty="0">
                <a:ln>
                  <a:noFill/>
                </a:ln>
                <a:solidFill>
                  <a:srgbClr val="ED7D31"/>
                </a:solidFill>
                <a:effectLst/>
                <a:uLnTx/>
                <a:uFillTx/>
                <a:latin typeface="Montserrat" panose="00000500000000000000" pitchFamily="2" charset="0"/>
                <a:ea typeface="+mn-ea"/>
                <a:cs typeface="+mn-cs"/>
              </a:rPr>
              <a:t>3 –Policy , Guidance and Legislation</a:t>
            </a:r>
            <a:endParaRPr lang="en-US" sz="1600" b="1" dirty="0">
              <a:solidFill>
                <a:prstClr val="black"/>
              </a:solidFill>
              <a:latin typeface="Montserrat" panose="00000500000000000000" pitchFamily="2" charset="0"/>
            </a:endParaRPr>
          </a:p>
          <a:p>
            <a:pPr lvl="0"/>
            <a:r>
              <a:rPr lang="en-US" sz="1600" dirty="0">
                <a:solidFill>
                  <a:prstClr val="black"/>
                </a:solidFill>
                <a:latin typeface="Montserrat" panose="00000500000000000000" pitchFamily="2" charset="0"/>
              </a:rPr>
              <a:t>Changes </a:t>
            </a:r>
            <a:r>
              <a:rPr kumimoji="0" lang="en-US" sz="160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 legislation present opportunities to work differently, we will assess how this could improve Pharmacy services for our population. </a:t>
            </a:r>
            <a:r>
              <a:rPr lang="en-US" sz="1600" dirty="0">
                <a:solidFill>
                  <a:prstClr val="black"/>
                </a:solidFill>
                <a:latin typeface="Montserrat" panose="00000500000000000000" pitchFamily="2" charset="0"/>
              </a:rPr>
              <a:t>Take direction from National Policy and Guidance in our planning. </a:t>
            </a:r>
            <a:r>
              <a:rPr kumimoji="0" lang="en-US" sz="160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 </a:t>
            </a:r>
            <a:endParaRPr kumimoji="0" lang="en-GB" sz="1600" b="0" i="0" u="none" strike="noStrike" kern="1200" cap="none" spc="0" normalizeH="0" baseline="0" noProof="0" dirty="0">
              <a:ln>
                <a:noFill/>
              </a:ln>
              <a:effectLst/>
              <a:uLnTx/>
              <a:uFillTx/>
              <a:latin typeface="Montserrat"/>
              <a:ea typeface="+mn-ea"/>
              <a:cs typeface="+mn-cs"/>
            </a:endParaRPr>
          </a:p>
        </p:txBody>
      </p:sp>
      <p:pic>
        <p:nvPicPr>
          <p:cNvPr id="5" name="Picture 4">
            <a:extLst>
              <a:ext uri="{FF2B5EF4-FFF2-40B4-BE49-F238E27FC236}">
                <a16:creationId xmlns:a16="http://schemas.microsoft.com/office/drawing/2014/main" id="{43CF0DE8-51F8-355C-C74E-CC8C89145E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297939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EB9D2BEF-8DCC-602B-1EAA-6764168037E3}"/>
              </a:ext>
            </a:extLst>
          </p:cNvPr>
          <p:cNvSpPr txBox="1">
            <a:spLocks noGrp="1"/>
          </p:cNvSpPr>
          <p:nvPr>
            <p:ph type="title" idx="4294967295"/>
          </p:nvPr>
        </p:nvSpPr>
        <p:spPr>
          <a:xfrm>
            <a:off x="241998" y="310120"/>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ontserrat"/>
                <a:ea typeface="+mj-ea"/>
                <a:cs typeface="+mj-cs"/>
              </a:rPr>
              <a:t>Our Improvement Plan</a:t>
            </a:r>
          </a:p>
        </p:txBody>
      </p:sp>
      <p:sp>
        <p:nvSpPr>
          <p:cNvPr id="9" name="TextBox 8">
            <a:extLst>
              <a:ext uri="{FF2B5EF4-FFF2-40B4-BE49-F238E27FC236}">
                <a16:creationId xmlns:a16="http://schemas.microsoft.com/office/drawing/2014/main" id="{7297AE95-7BF2-1990-A9A3-FF6FECCD2735}"/>
              </a:ext>
            </a:extLst>
          </p:cNvPr>
          <p:cNvSpPr txBox="1"/>
          <p:nvPr/>
        </p:nvSpPr>
        <p:spPr>
          <a:xfrm>
            <a:off x="229674" y="1026350"/>
            <a:ext cx="1754843"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Strategic Aim</a:t>
            </a:r>
          </a:p>
        </p:txBody>
      </p:sp>
      <p:sp>
        <p:nvSpPr>
          <p:cNvPr id="4" name="TextBox 3">
            <a:extLst>
              <a:ext uri="{FF2B5EF4-FFF2-40B4-BE49-F238E27FC236}">
                <a16:creationId xmlns:a16="http://schemas.microsoft.com/office/drawing/2014/main" id="{8B646815-5064-32CC-7868-9FE7489EF78B}"/>
              </a:ext>
            </a:extLst>
          </p:cNvPr>
          <p:cNvSpPr txBox="1"/>
          <p:nvPr/>
        </p:nvSpPr>
        <p:spPr>
          <a:xfrm>
            <a:off x="231337" y="1554801"/>
            <a:ext cx="1714655" cy="2492453"/>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clinically effective and prescribed safely</a:t>
            </a:r>
            <a:endPar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6" name="TextBox 5">
            <a:extLst>
              <a:ext uri="{FF2B5EF4-FFF2-40B4-BE49-F238E27FC236}">
                <a16:creationId xmlns:a16="http://schemas.microsoft.com/office/drawing/2014/main" id="{3A779B53-B558-FCCF-18DE-81CFFFDC7486}"/>
              </a:ext>
            </a:extLst>
          </p:cNvPr>
          <p:cNvSpPr txBox="1"/>
          <p:nvPr/>
        </p:nvSpPr>
        <p:spPr>
          <a:xfrm>
            <a:off x="236064" y="4286346"/>
            <a:ext cx="1714655" cy="2172060"/>
          </a:xfrm>
          <a:prstGeom prst="rect">
            <a:avLst/>
          </a:prstGeom>
          <a:noFill/>
          <a:ln w="38100">
            <a:solidFill>
              <a:srgbClr val="7030A0"/>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ontserrat" panose="00000500000000000000" pitchFamily="2" charset="0"/>
                <a:ea typeface="+mn-ea"/>
                <a:cs typeface="+mn-cs"/>
              </a:rPr>
              <a:t>Pharmaceutical Care is joined up across our ICS; locally agreed information is shared</a:t>
            </a:r>
          </a:p>
        </p:txBody>
      </p:sp>
      <p:sp>
        <p:nvSpPr>
          <p:cNvPr id="143" name="TextBox 142">
            <a:extLst>
              <a:ext uri="{FF2B5EF4-FFF2-40B4-BE49-F238E27FC236}">
                <a16:creationId xmlns:a16="http://schemas.microsoft.com/office/drawing/2014/main" id="{E9042490-3F32-640B-72B7-16143FAFD6EA}"/>
              </a:ext>
            </a:extLst>
          </p:cNvPr>
          <p:cNvSpPr txBox="1"/>
          <p:nvPr/>
        </p:nvSpPr>
        <p:spPr>
          <a:xfrm>
            <a:off x="2143934" y="1044412"/>
            <a:ext cx="1496389"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Objective </a:t>
            </a:r>
          </a:p>
        </p:txBody>
      </p:sp>
      <p:sp>
        <p:nvSpPr>
          <p:cNvPr id="3" name="TextBox 2">
            <a:extLst>
              <a:ext uri="{FF2B5EF4-FFF2-40B4-BE49-F238E27FC236}">
                <a16:creationId xmlns:a16="http://schemas.microsoft.com/office/drawing/2014/main" id="{0CBBA0AA-D106-8C34-3750-FEB2474ACCCA}"/>
              </a:ext>
            </a:extLst>
          </p:cNvPr>
          <p:cNvSpPr txBox="1"/>
          <p:nvPr/>
        </p:nvSpPr>
        <p:spPr>
          <a:xfrm>
            <a:off x="2156460" y="1573995"/>
            <a:ext cx="6245221"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Implement data driven systematic structured medication reviews for patients taking multiple medicines</a:t>
            </a:r>
          </a:p>
        </p:txBody>
      </p:sp>
      <p:sp>
        <p:nvSpPr>
          <p:cNvPr id="16" name="TextBox 15">
            <a:extLst>
              <a:ext uri="{FF2B5EF4-FFF2-40B4-BE49-F238E27FC236}">
                <a16:creationId xmlns:a16="http://schemas.microsoft.com/office/drawing/2014/main" id="{F293450D-FF61-E35B-2A28-5658B48D6930}"/>
              </a:ext>
            </a:extLst>
          </p:cNvPr>
          <p:cNvSpPr txBox="1"/>
          <p:nvPr/>
        </p:nvSpPr>
        <p:spPr>
          <a:xfrm>
            <a:off x="2157256" y="2115952"/>
            <a:ext cx="6233811"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Increase learning and sharing from medicines safety related incidents to reduce preventable harm from medicines</a:t>
            </a:r>
          </a:p>
        </p:txBody>
      </p:sp>
      <p:sp>
        <p:nvSpPr>
          <p:cNvPr id="10" name="TextBox 9">
            <a:extLst>
              <a:ext uri="{FF2B5EF4-FFF2-40B4-BE49-F238E27FC236}">
                <a16:creationId xmlns:a16="http://schemas.microsoft.com/office/drawing/2014/main" id="{B08ECEF7-FA1B-28EF-D461-90D07D08F70A}"/>
              </a:ext>
            </a:extLst>
          </p:cNvPr>
          <p:cNvSpPr txBox="1"/>
          <p:nvPr/>
        </p:nvSpPr>
        <p:spPr>
          <a:xfrm>
            <a:off x="2146559" y="2691387"/>
            <a:ext cx="6245221" cy="461665"/>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Implement data driven systematic structured medication reviews for patients taking high-risk medicines.</a:t>
            </a:r>
          </a:p>
        </p:txBody>
      </p:sp>
      <p:sp>
        <p:nvSpPr>
          <p:cNvPr id="2" name="TextBox 1">
            <a:extLst>
              <a:ext uri="{FF2B5EF4-FFF2-40B4-BE49-F238E27FC236}">
                <a16:creationId xmlns:a16="http://schemas.microsoft.com/office/drawing/2014/main" id="{3B9753F3-3087-CF3E-5FF7-BFD3D9F83061}"/>
              </a:ext>
            </a:extLst>
          </p:cNvPr>
          <p:cNvSpPr txBox="1"/>
          <p:nvPr/>
        </p:nvSpPr>
        <p:spPr>
          <a:xfrm>
            <a:off x="2134435" y="3225318"/>
            <a:ext cx="6256631" cy="749008"/>
          </a:xfrm>
          <a:prstGeom prst="rect">
            <a:avLst/>
          </a:prstGeom>
        </p:spPr>
        <p:style>
          <a:lnRef idx="2">
            <a:schemeClr val="accent2"/>
          </a:lnRef>
          <a:fillRef idx="1">
            <a:schemeClr val="lt1"/>
          </a:fillRef>
          <a:effectRef idx="0">
            <a:schemeClr val="accent2"/>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Develop decision </a:t>
            </a:r>
            <a:r>
              <a:rPr lang="en-US" sz="1200" dirty="0">
                <a:solidFill>
                  <a:prstClr val="black">
                    <a:lumMod val="65000"/>
                    <a:lumOff val="35000"/>
                  </a:prstClr>
                </a:solidFill>
                <a:latin typeface="Montserrat" panose="00000500000000000000" pitchFamily="2" charset="0"/>
              </a:rPr>
              <a:t>making tools with Experts by Experience focused on supporting patients to take their medicines safely and participate in decisions about their care</a:t>
            </a:r>
          </a:p>
        </p:txBody>
      </p:sp>
      <p:sp>
        <p:nvSpPr>
          <p:cNvPr id="22" name="TextBox 21">
            <a:extLst>
              <a:ext uri="{FF2B5EF4-FFF2-40B4-BE49-F238E27FC236}">
                <a16:creationId xmlns:a16="http://schemas.microsoft.com/office/drawing/2014/main" id="{465898C2-C42F-CF12-F369-DAF8ADF09F26}"/>
              </a:ext>
            </a:extLst>
          </p:cNvPr>
          <p:cNvSpPr txBox="1"/>
          <p:nvPr/>
        </p:nvSpPr>
        <p:spPr>
          <a:xfrm>
            <a:off x="2157257" y="4292592"/>
            <a:ext cx="6233810" cy="378553"/>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Strengthen use of, and prescribing decisions adherence to  the joint formulary</a:t>
            </a:r>
          </a:p>
        </p:txBody>
      </p:sp>
      <p:sp>
        <p:nvSpPr>
          <p:cNvPr id="12" name="TextBox 11">
            <a:extLst>
              <a:ext uri="{FF2B5EF4-FFF2-40B4-BE49-F238E27FC236}">
                <a16:creationId xmlns:a16="http://schemas.microsoft.com/office/drawing/2014/main" id="{407A35B0-54FB-4EAF-A93F-6EEE48C51DAD}"/>
              </a:ext>
            </a:extLst>
          </p:cNvPr>
          <p:cNvSpPr txBox="1"/>
          <p:nvPr/>
        </p:nvSpPr>
        <p:spPr>
          <a:xfrm>
            <a:off x="2145765" y="4773225"/>
            <a:ext cx="6256627" cy="749008"/>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Improve access to and understanding of guidelines and formularies through standardised and </a:t>
            </a:r>
            <a:r>
              <a:rPr kumimoji="0" lang="en-US" sz="1200" b="0" i="0" u="none" strike="noStrike" kern="1200" cap="none" spc="0" normalizeH="0" baseline="0" noProof="0" dirty="0">
                <a:ln>
                  <a:noFill/>
                </a:ln>
                <a:solidFill>
                  <a:srgbClr val="585857"/>
                </a:solidFill>
                <a:effectLst/>
                <a:uLnTx/>
                <a:uFillTx/>
                <a:latin typeface="Montserrat" panose="00000500000000000000" pitchFamily="2" charset="0"/>
                <a:ea typeface="+mn-ea"/>
                <a:cs typeface="+mn-cs"/>
              </a:rPr>
              <a:t>single point of access to medicines information across care pathways for prescribers and patients</a:t>
            </a:r>
            <a:endPar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p:txBody>
      </p:sp>
      <p:sp>
        <p:nvSpPr>
          <p:cNvPr id="23" name="TextBox 22">
            <a:extLst>
              <a:ext uri="{FF2B5EF4-FFF2-40B4-BE49-F238E27FC236}">
                <a16:creationId xmlns:a16="http://schemas.microsoft.com/office/drawing/2014/main" id="{956F4EE0-44D7-8901-EBA9-25CC0EBAAA3C}"/>
              </a:ext>
            </a:extLst>
          </p:cNvPr>
          <p:cNvSpPr txBox="1"/>
          <p:nvPr/>
        </p:nvSpPr>
        <p:spPr>
          <a:xfrm>
            <a:off x="2157257" y="5597416"/>
            <a:ext cx="6233809" cy="389659"/>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Improve consistency in adoption of shared care protocols across the ICS</a:t>
            </a:r>
          </a:p>
        </p:txBody>
      </p:sp>
      <p:sp>
        <p:nvSpPr>
          <p:cNvPr id="14" name="TextBox 13">
            <a:extLst>
              <a:ext uri="{FF2B5EF4-FFF2-40B4-BE49-F238E27FC236}">
                <a16:creationId xmlns:a16="http://schemas.microsoft.com/office/drawing/2014/main" id="{EB0B4F31-666B-BEE8-5E62-B7C39EDC0060}"/>
              </a:ext>
            </a:extLst>
          </p:cNvPr>
          <p:cNvSpPr txBox="1"/>
          <p:nvPr/>
        </p:nvSpPr>
        <p:spPr>
          <a:xfrm>
            <a:off x="2157257" y="6073191"/>
            <a:ext cx="6233809" cy="38521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Improve medicines optimisation around transfers of care</a:t>
            </a:r>
          </a:p>
        </p:txBody>
      </p:sp>
      <p:sp>
        <p:nvSpPr>
          <p:cNvPr id="148" name="Rectangle 147">
            <a:extLst>
              <a:ext uri="{FF2B5EF4-FFF2-40B4-BE49-F238E27FC236}">
                <a16:creationId xmlns:a16="http://schemas.microsoft.com/office/drawing/2014/main" id="{1214038B-9C07-9277-E762-047CCF59EAAE}"/>
              </a:ext>
            </a:extLst>
          </p:cNvPr>
          <p:cNvSpPr/>
          <p:nvPr/>
        </p:nvSpPr>
        <p:spPr>
          <a:xfrm>
            <a:off x="8879554" y="4688382"/>
            <a:ext cx="3111945" cy="699658"/>
          </a:xfrm>
          <a:prstGeom prst="rect">
            <a:avLst/>
          </a:prstGeom>
          <a:ln>
            <a:solidFill>
              <a:srgbClr val="7030A0"/>
            </a:solidFill>
          </a:ln>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Unwarranted variation in prescribing is reduced</a:t>
            </a:r>
          </a:p>
        </p:txBody>
      </p:sp>
      <p:sp>
        <p:nvSpPr>
          <p:cNvPr id="33" name="TextBox 32">
            <a:extLst>
              <a:ext uri="{FF2B5EF4-FFF2-40B4-BE49-F238E27FC236}">
                <a16:creationId xmlns:a16="http://schemas.microsoft.com/office/drawing/2014/main" id="{B39151E7-EB6F-7E7A-866A-667A1122D5A6}"/>
              </a:ext>
            </a:extLst>
          </p:cNvPr>
          <p:cNvSpPr txBox="1"/>
          <p:nvPr/>
        </p:nvSpPr>
        <p:spPr>
          <a:xfrm>
            <a:off x="8832721" y="6006814"/>
            <a:ext cx="3111945" cy="517031"/>
          </a:xfrm>
          <a:prstGeom prst="rect">
            <a:avLst/>
          </a:prstGeom>
          <a:ln>
            <a:solidFill>
              <a:srgbClr val="7030A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Reduction in </a:t>
            </a:r>
            <a:r>
              <a:rPr kumimoji="0" lang="en-US"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related readmissions</a:t>
            </a:r>
          </a:p>
        </p:txBody>
      </p:sp>
      <p:sp>
        <p:nvSpPr>
          <p:cNvPr id="18" name="TextBox 17">
            <a:extLst>
              <a:ext uri="{FF2B5EF4-FFF2-40B4-BE49-F238E27FC236}">
                <a16:creationId xmlns:a16="http://schemas.microsoft.com/office/drawing/2014/main" id="{6C499E32-D220-A62F-7702-7FE5B4C10F47}"/>
              </a:ext>
            </a:extLst>
          </p:cNvPr>
          <p:cNvSpPr txBox="1"/>
          <p:nvPr/>
        </p:nvSpPr>
        <p:spPr>
          <a:xfrm>
            <a:off x="8866363" y="1054747"/>
            <a:ext cx="1655805"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Outcome</a:t>
            </a:r>
          </a:p>
        </p:txBody>
      </p:sp>
      <p:sp>
        <p:nvSpPr>
          <p:cNvPr id="144" name="Rectangle 143">
            <a:extLst>
              <a:ext uri="{FF2B5EF4-FFF2-40B4-BE49-F238E27FC236}">
                <a16:creationId xmlns:a16="http://schemas.microsoft.com/office/drawing/2014/main" id="{D18F0CA7-BFCC-82B2-CCB7-E9E449409B26}"/>
              </a:ext>
            </a:extLst>
          </p:cNvPr>
          <p:cNvSpPr/>
          <p:nvPr/>
        </p:nvSpPr>
        <p:spPr>
          <a:xfrm>
            <a:off x="8907780" y="1554801"/>
            <a:ext cx="3038360" cy="468348"/>
          </a:xfrm>
          <a:prstGeom prst="rect">
            <a:avLst/>
          </a:prstGeom>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Inappropriate  Polypharmacy is reduced</a:t>
            </a:r>
          </a:p>
        </p:txBody>
      </p:sp>
      <p:sp>
        <p:nvSpPr>
          <p:cNvPr id="145" name="TextBox 144">
            <a:extLst>
              <a:ext uri="{FF2B5EF4-FFF2-40B4-BE49-F238E27FC236}">
                <a16:creationId xmlns:a16="http://schemas.microsoft.com/office/drawing/2014/main" id="{B0BC69F2-A9B8-D074-E3E9-CEE5B5A26070}"/>
              </a:ext>
            </a:extLst>
          </p:cNvPr>
          <p:cNvSpPr txBox="1"/>
          <p:nvPr/>
        </p:nvSpPr>
        <p:spPr>
          <a:xfrm>
            <a:off x="8854440" y="2307982"/>
            <a:ext cx="3091700" cy="759249"/>
          </a:xfrm>
          <a:prstGeom prst="rect">
            <a:avLst/>
          </a:prstGeom>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Preventable harm from medicines is reduced</a:t>
            </a:r>
          </a:p>
        </p:txBody>
      </p:sp>
      <p:sp>
        <p:nvSpPr>
          <p:cNvPr id="147" name="Rectangle 146">
            <a:extLst>
              <a:ext uri="{FF2B5EF4-FFF2-40B4-BE49-F238E27FC236}">
                <a16:creationId xmlns:a16="http://schemas.microsoft.com/office/drawing/2014/main" id="{33B1E3EB-71A9-F4A0-F8F9-657D1DFB6D5C}"/>
              </a:ext>
            </a:extLst>
          </p:cNvPr>
          <p:cNvSpPr/>
          <p:nvPr/>
        </p:nvSpPr>
        <p:spPr>
          <a:xfrm>
            <a:off x="8830041" y="3157977"/>
            <a:ext cx="3091700" cy="884239"/>
          </a:xfrm>
          <a:prstGeom prst="rect">
            <a:avLst/>
          </a:prstGeom>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People are empowered to manage their </a:t>
            </a:r>
            <a:r>
              <a:rPr lang="en-GB" sz="1200" dirty="0">
                <a:solidFill>
                  <a:prstClr val="black"/>
                </a:solidFill>
                <a:latin typeface="Montserrat" panose="00000500000000000000" pitchFamily="2" charset="0"/>
              </a:rPr>
              <a:t>own health and </a:t>
            </a: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take their medicines safely,  improving their health outcomes</a:t>
            </a:r>
          </a:p>
        </p:txBody>
      </p:sp>
      <p:cxnSp>
        <p:nvCxnSpPr>
          <p:cNvPr id="7" name="Straight Arrow Connector 6">
            <a:extLst>
              <a:ext uri="{FF2B5EF4-FFF2-40B4-BE49-F238E27FC236}">
                <a16:creationId xmlns:a16="http://schemas.microsoft.com/office/drawing/2014/main" id="{3CCC1122-C783-51EB-993F-7CE6E6C97B1F}"/>
              </a:ext>
              <a:ext uri="{C183D7F6-B498-43B3-948B-1728B52AA6E4}">
                <adec:decorative xmlns:adec="http://schemas.microsoft.com/office/drawing/2017/decorative" val="1"/>
              </a:ext>
            </a:extLst>
          </p:cNvPr>
          <p:cNvCxnSpPr>
            <a:cxnSpLocks/>
            <a:stCxn id="3" idx="3"/>
            <a:endCxn id="144" idx="1"/>
          </p:cNvCxnSpPr>
          <p:nvPr/>
        </p:nvCxnSpPr>
        <p:spPr>
          <a:xfrm flipV="1">
            <a:off x="8401681" y="1788975"/>
            <a:ext cx="506099" cy="158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 name="Straight Arrow Connector 7">
            <a:extLst>
              <a:ext uri="{FF2B5EF4-FFF2-40B4-BE49-F238E27FC236}">
                <a16:creationId xmlns:a16="http://schemas.microsoft.com/office/drawing/2014/main" id="{E4175B6A-1D78-19D0-1096-134CBA8A8551}"/>
              </a:ext>
              <a:ext uri="{C183D7F6-B498-43B3-948B-1728B52AA6E4}">
                <adec:decorative xmlns:adec="http://schemas.microsoft.com/office/drawing/2017/decorative" val="1"/>
              </a:ext>
            </a:extLst>
          </p:cNvPr>
          <p:cNvCxnSpPr>
            <a:cxnSpLocks/>
            <a:stCxn id="16" idx="3"/>
            <a:endCxn id="145" idx="1"/>
          </p:cNvCxnSpPr>
          <p:nvPr/>
        </p:nvCxnSpPr>
        <p:spPr>
          <a:xfrm>
            <a:off x="8391067" y="2346785"/>
            <a:ext cx="463373" cy="3408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1" name="Straight Arrow Connector 10">
            <a:extLst>
              <a:ext uri="{FF2B5EF4-FFF2-40B4-BE49-F238E27FC236}">
                <a16:creationId xmlns:a16="http://schemas.microsoft.com/office/drawing/2014/main" id="{5B049181-CA54-682C-923A-BAEC1503ABBE}"/>
              </a:ext>
              <a:ext uri="{C183D7F6-B498-43B3-948B-1728B52AA6E4}">
                <adec:decorative xmlns:adec="http://schemas.microsoft.com/office/drawing/2017/decorative" val="1"/>
              </a:ext>
            </a:extLst>
          </p:cNvPr>
          <p:cNvCxnSpPr>
            <a:cxnSpLocks/>
            <a:stCxn id="10" idx="3"/>
            <a:endCxn id="145" idx="1"/>
          </p:cNvCxnSpPr>
          <p:nvPr/>
        </p:nvCxnSpPr>
        <p:spPr>
          <a:xfrm flipV="1">
            <a:off x="8391780" y="2687607"/>
            <a:ext cx="462660" cy="23461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a:extLst>
              <a:ext uri="{FF2B5EF4-FFF2-40B4-BE49-F238E27FC236}">
                <a16:creationId xmlns:a16="http://schemas.microsoft.com/office/drawing/2014/main" id="{224252AF-E3DC-75FD-C9E5-5B60D681CA83}"/>
              </a:ext>
              <a:ext uri="{C183D7F6-B498-43B3-948B-1728B52AA6E4}">
                <adec:decorative xmlns:adec="http://schemas.microsoft.com/office/drawing/2017/decorative" val="1"/>
              </a:ext>
            </a:extLst>
          </p:cNvPr>
          <p:cNvCxnSpPr>
            <a:cxnSpLocks/>
            <a:stCxn id="2" idx="3"/>
            <a:endCxn id="147" idx="1"/>
          </p:cNvCxnSpPr>
          <p:nvPr/>
        </p:nvCxnSpPr>
        <p:spPr>
          <a:xfrm>
            <a:off x="8391066" y="3599822"/>
            <a:ext cx="438975" cy="27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C06B7CEE-18D4-C58C-C2E4-F2A8F606E642}"/>
              </a:ext>
              <a:ext uri="{C183D7F6-B498-43B3-948B-1728B52AA6E4}">
                <adec:decorative xmlns:adec="http://schemas.microsoft.com/office/drawing/2017/decorative" val="1"/>
              </a:ext>
            </a:extLst>
          </p:cNvPr>
          <p:cNvCxnSpPr>
            <a:cxnSpLocks/>
            <a:stCxn id="22" idx="3"/>
            <a:endCxn id="148" idx="1"/>
          </p:cNvCxnSpPr>
          <p:nvPr/>
        </p:nvCxnSpPr>
        <p:spPr>
          <a:xfrm>
            <a:off x="8391067" y="4481869"/>
            <a:ext cx="488487" cy="556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AD91A5E4-585D-B240-3531-1C1842CB8A25}"/>
              </a:ext>
              <a:ext uri="{C183D7F6-B498-43B3-948B-1728B52AA6E4}">
                <adec:decorative xmlns:adec="http://schemas.microsoft.com/office/drawing/2017/decorative" val="1"/>
              </a:ext>
            </a:extLst>
          </p:cNvPr>
          <p:cNvCxnSpPr>
            <a:cxnSpLocks/>
            <a:stCxn id="12" idx="3"/>
            <a:endCxn id="148" idx="1"/>
          </p:cNvCxnSpPr>
          <p:nvPr/>
        </p:nvCxnSpPr>
        <p:spPr>
          <a:xfrm flipV="1">
            <a:off x="8402392" y="5038211"/>
            <a:ext cx="477162" cy="10951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3BF103F-1CAE-9009-2FB6-4A33C2CEE7F3}"/>
              </a:ext>
              <a:ext uri="{C183D7F6-B498-43B3-948B-1728B52AA6E4}">
                <adec:decorative xmlns:adec="http://schemas.microsoft.com/office/drawing/2017/decorative" val="1"/>
              </a:ext>
            </a:extLst>
          </p:cNvPr>
          <p:cNvCxnSpPr>
            <a:cxnSpLocks/>
            <a:stCxn id="23" idx="3"/>
            <a:endCxn id="148" idx="1"/>
          </p:cNvCxnSpPr>
          <p:nvPr/>
        </p:nvCxnSpPr>
        <p:spPr>
          <a:xfrm flipV="1">
            <a:off x="8391066" y="5038211"/>
            <a:ext cx="488488" cy="75403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8C641A47-CC39-29FD-60C3-AE8077A61B24}"/>
              </a:ext>
              <a:ext uri="{C183D7F6-B498-43B3-948B-1728B52AA6E4}">
                <adec:decorative xmlns:adec="http://schemas.microsoft.com/office/drawing/2017/decorative" val="1"/>
              </a:ext>
            </a:extLst>
          </p:cNvPr>
          <p:cNvCxnSpPr>
            <a:cxnSpLocks/>
            <a:stCxn id="14" idx="3"/>
            <a:endCxn id="33" idx="1"/>
          </p:cNvCxnSpPr>
          <p:nvPr/>
        </p:nvCxnSpPr>
        <p:spPr>
          <a:xfrm flipV="1">
            <a:off x="8391066" y="6265330"/>
            <a:ext cx="441655" cy="46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pic>
        <p:nvPicPr>
          <p:cNvPr id="51" name="Picture 50">
            <a:extLst>
              <a:ext uri="{FF2B5EF4-FFF2-40B4-BE49-F238E27FC236}">
                <a16:creationId xmlns:a16="http://schemas.microsoft.com/office/drawing/2014/main" id="{585ED236-735D-D1EB-1285-D4839501278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8414250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56562D0-B5A9-32E9-CF5B-85B6637D8955}"/>
              </a:ext>
            </a:extLst>
          </p:cNvPr>
          <p:cNvSpPr txBox="1"/>
          <p:nvPr/>
        </p:nvSpPr>
        <p:spPr>
          <a:xfrm>
            <a:off x="237766" y="5102548"/>
            <a:ext cx="1712953" cy="1575239"/>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nchor="ctr" anchorCtr="0">
            <a:noAutofit/>
          </a:bodyPr>
          <a:lstStyle/>
          <a:p>
            <a:pPr algn="ctr">
              <a:defRPr/>
            </a:pPr>
            <a:r>
              <a:rPr lang="en-US" sz="1400" b="1" dirty="0">
                <a:latin typeface="Montserrat" panose="00000500000000000000" pitchFamily="2" charset="0"/>
              </a:rPr>
              <a:t>System value from medicines is achieved </a:t>
            </a:r>
          </a:p>
        </p:txBody>
      </p:sp>
      <p:sp>
        <p:nvSpPr>
          <p:cNvPr id="7" name="TextBox 6">
            <a:extLst>
              <a:ext uri="{FF2B5EF4-FFF2-40B4-BE49-F238E27FC236}">
                <a16:creationId xmlns:a16="http://schemas.microsoft.com/office/drawing/2014/main" id="{75867BCF-8B47-1D5A-D41B-303C4812F717}"/>
              </a:ext>
            </a:extLst>
          </p:cNvPr>
          <p:cNvSpPr txBox="1"/>
          <p:nvPr/>
        </p:nvSpPr>
        <p:spPr>
          <a:xfrm>
            <a:off x="222040" y="3402935"/>
            <a:ext cx="1712953" cy="1541411"/>
          </a:xfrm>
          <a:prstGeom prst="rect">
            <a:avLst/>
          </a:prstGeom>
          <a:ln w="38100"/>
        </p:spPr>
        <p:style>
          <a:lnRef idx="2">
            <a:schemeClr val="accent4"/>
          </a:lnRef>
          <a:fillRef idx="1">
            <a:schemeClr val="lt1"/>
          </a:fillRef>
          <a:effectRef idx="0">
            <a:schemeClr val="accent4"/>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equitably accessible across our ICS</a:t>
            </a:r>
            <a:endPar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8" name="TextBox 7">
            <a:extLst>
              <a:ext uri="{FF2B5EF4-FFF2-40B4-BE49-F238E27FC236}">
                <a16:creationId xmlns:a16="http://schemas.microsoft.com/office/drawing/2014/main" id="{42D298F5-2A66-FBB0-78E9-06A421860911}"/>
              </a:ext>
            </a:extLst>
          </p:cNvPr>
          <p:cNvSpPr txBox="1"/>
          <p:nvPr/>
        </p:nvSpPr>
        <p:spPr>
          <a:xfrm>
            <a:off x="231591" y="1453546"/>
            <a:ext cx="1712953" cy="1805005"/>
          </a:xfrm>
          <a:prstGeom prst="rect">
            <a:avLst/>
          </a:prstGeom>
          <a:ln w="38100"/>
        </p:spPr>
        <p:style>
          <a:lnRef idx="2">
            <a:schemeClr val="accent6"/>
          </a:lnRef>
          <a:fillRef idx="1">
            <a:schemeClr val="lt1"/>
          </a:fillRef>
          <a:effectRef idx="0">
            <a:schemeClr val="accent6"/>
          </a:effectRef>
          <a:fontRef idx="minor">
            <a:schemeClr val="dk1"/>
          </a:fontRef>
        </p:style>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waste is reduced, and sustainability is promoted</a:t>
            </a:r>
          </a:p>
        </p:txBody>
      </p:sp>
      <p:sp>
        <p:nvSpPr>
          <p:cNvPr id="149" name="Rectangle 148">
            <a:extLst>
              <a:ext uri="{FF2B5EF4-FFF2-40B4-BE49-F238E27FC236}">
                <a16:creationId xmlns:a16="http://schemas.microsoft.com/office/drawing/2014/main" id="{8AB9FA83-E18C-3D11-BDCF-D2BFCCEB379F}"/>
              </a:ext>
            </a:extLst>
          </p:cNvPr>
          <p:cNvSpPr/>
          <p:nvPr/>
        </p:nvSpPr>
        <p:spPr>
          <a:xfrm>
            <a:off x="8888158" y="1684379"/>
            <a:ext cx="2936446" cy="599841"/>
          </a:xfrm>
          <a:prstGeom prst="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Reduced medicines waste</a:t>
            </a:r>
          </a:p>
        </p:txBody>
      </p:sp>
      <p:sp>
        <p:nvSpPr>
          <p:cNvPr id="245" name="Rectangle 244">
            <a:extLst>
              <a:ext uri="{FF2B5EF4-FFF2-40B4-BE49-F238E27FC236}">
                <a16:creationId xmlns:a16="http://schemas.microsoft.com/office/drawing/2014/main" id="{AB814CE9-79A8-3558-5536-9439E49CE9F0}"/>
              </a:ext>
            </a:extLst>
          </p:cNvPr>
          <p:cNvSpPr/>
          <p:nvPr/>
        </p:nvSpPr>
        <p:spPr>
          <a:xfrm>
            <a:off x="8883538" y="4389512"/>
            <a:ext cx="3003599" cy="483103"/>
          </a:xfrm>
          <a:prstGeom prst="rect">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System approach to managing medicines shortages</a:t>
            </a:r>
            <a:endParaRPr kumimoji="0" lang="en-GB" sz="1200" b="0" i="0" u="none" strike="noStrike" kern="1200" cap="none" spc="0" normalizeH="0" baseline="0" noProof="0" dirty="0">
              <a:ln>
                <a:noFill/>
              </a:ln>
              <a:solidFill>
                <a:prstClr val="black"/>
              </a:solidFill>
              <a:effectLst/>
              <a:highlight>
                <a:srgbClr val="FFFF00"/>
              </a:highlight>
              <a:uLnTx/>
              <a:uFillTx/>
              <a:latin typeface="Montserrat" panose="00000500000000000000" pitchFamily="2" charset="0"/>
              <a:ea typeface="+mn-ea"/>
              <a:cs typeface="+mn-cs"/>
            </a:endParaRPr>
          </a:p>
        </p:txBody>
      </p:sp>
      <p:sp>
        <p:nvSpPr>
          <p:cNvPr id="26" name="TextBox 25">
            <a:extLst>
              <a:ext uri="{FF2B5EF4-FFF2-40B4-BE49-F238E27FC236}">
                <a16:creationId xmlns:a16="http://schemas.microsoft.com/office/drawing/2014/main" id="{BB1AFDCC-36EE-0783-1160-C9601C029E04}"/>
              </a:ext>
            </a:extLst>
          </p:cNvPr>
          <p:cNvSpPr txBox="1"/>
          <p:nvPr/>
        </p:nvSpPr>
        <p:spPr>
          <a:xfrm>
            <a:off x="2118658" y="5102548"/>
            <a:ext cx="6278582" cy="461665"/>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System: Strengthen </a:t>
            </a:r>
            <a:r>
              <a:rPr lang="en-US" sz="1200" dirty="0">
                <a:solidFill>
                  <a:prstClr val="black">
                    <a:lumMod val="65000"/>
                    <a:lumOff val="35000"/>
                  </a:prstClr>
                </a:solidFill>
                <a:latin typeface="Montserrat" panose="00000500000000000000" pitchFamily="2" charset="0"/>
              </a:rPr>
              <a:t>MOPB governance and accountability to maximise medicines value</a:t>
            </a:r>
          </a:p>
        </p:txBody>
      </p:sp>
      <p:sp>
        <p:nvSpPr>
          <p:cNvPr id="19" name="TextBox 18">
            <a:extLst>
              <a:ext uri="{FF2B5EF4-FFF2-40B4-BE49-F238E27FC236}">
                <a16:creationId xmlns:a16="http://schemas.microsoft.com/office/drawing/2014/main" id="{9E6F82F9-4F86-86B1-9923-B9C66788258D}"/>
              </a:ext>
            </a:extLst>
          </p:cNvPr>
          <p:cNvSpPr txBox="1"/>
          <p:nvPr/>
        </p:nvSpPr>
        <p:spPr>
          <a:xfrm>
            <a:off x="2154378" y="3402935"/>
            <a:ext cx="6239222" cy="461665"/>
          </a:xfrm>
          <a:prstGeom prst="rect">
            <a:avLst/>
          </a:prstGeom>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Increase provision of community pharmacy </a:t>
            </a:r>
            <a:r>
              <a:rPr lang="en-GB" sz="1200" dirty="0">
                <a:solidFill>
                  <a:prstClr val="black">
                    <a:lumMod val="65000"/>
                    <a:lumOff val="35000"/>
                  </a:prstClr>
                </a:solidFill>
                <a:latin typeface="Montserrat" panose="00000500000000000000" pitchFamily="2" charset="0"/>
              </a:rPr>
              <a:t>clinical </a:t>
            </a:r>
            <a:r>
              <a:rPr kumimoji="0" lang="en-GB"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services to improve access to medicines</a:t>
            </a:r>
          </a:p>
        </p:txBody>
      </p:sp>
      <p:sp>
        <p:nvSpPr>
          <p:cNvPr id="21" name="TextBox 20">
            <a:extLst>
              <a:ext uri="{FF2B5EF4-FFF2-40B4-BE49-F238E27FC236}">
                <a16:creationId xmlns:a16="http://schemas.microsoft.com/office/drawing/2014/main" id="{40B1FEE2-6EFF-6AF5-01C9-9E945F2D9700}"/>
              </a:ext>
            </a:extLst>
          </p:cNvPr>
          <p:cNvSpPr txBox="1"/>
          <p:nvPr/>
        </p:nvSpPr>
        <p:spPr>
          <a:xfrm>
            <a:off x="2151845" y="3964305"/>
            <a:ext cx="6239222" cy="461665"/>
          </a:xfrm>
          <a:prstGeom prst="rect">
            <a:avLst/>
          </a:prstGeom>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Scope further provision of specialist pharmaceutical care closer to home </a:t>
            </a:r>
          </a:p>
        </p:txBody>
      </p:sp>
      <p:sp>
        <p:nvSpPr>
          <p:cNvPr id="29" name="TextBox 28">
            <a:extLst>
              <a:ext uri="{FF2B5EF4-FFF2-40B4-BE49-F238E27FC236}">
                <a16:creationId xmlns:a16="http://schemas.microsoft.com/office/drawing/2014/main" id="{4E5DA9B3-4C90-F7CF-51A2-72B1EB21CA14}"/>
              </a:ext>
            </a:extLst>
          </p:cNvPr>
          <p:cNvSpPr txBox="1"/>
          <p:nvPr/>
        </p:nvSpPr>
        <p:spPr>
          <a:xfrm>
            <a:off x="2151844" y="4499720"/>
            <a:ext cx="6239222" cy="461665"/>
          </a:xfrm>
          <a:prstGeom prst="rect">
            <a:avLst/>
          </a:prstGeom>
        </p:spPr>
        <p:style>
          <a:lnRef idx="2">
            <a:schemeClr val="accent4"/>
          </a:lnRef>
          <a:fillRef idx="1">
            <a:schemeClr val="lt1"/>
          </a:fillRef>
          <a:effectRef idx="0">
            <a:schemeClr val="accent4"/>
          </a:effectRef>
          <a:fontRef idx="minor">
            <a:schemeClr val="dk1"/>
          </a:fontRef>
        </p:style>
        <p:txBody>
          <a:bodyPr wrap="square" anchor="ctr">
            <a:no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Implement consistency of communication with professionals, patients and carers, to manage access to medicines in short supply </a:t>
            </a:r>
          </a:p>
        </p:txBody>
      </p:sp>
      <p:sp>
        <p:nvSpPr>
          <p:cNvPr id="2" name="TextBox 1">
            <a:extLst>
              <a:ext uri="{FF2B5EF4-FFF2-40B4-BE49-F238E27FC236}">
                <a16:creationId xmlns:a16="http://schemas.microsoft.com/office/drawing/2014/main" id="{15BB808B-3FA7-E1BD-B2CA-F7FA26105D34}"/>
              </a:ext>
            </a:extLst>
          </p:cNvPr>
          <p:cNvSpPr txBox="1"/>
          <p:nvPr/>
        </p:nvSpPr>
        <p:spPr>
          <a:xfrm>
            <a:off x="2169739" y="2014917"/>
            <a:ext cx="6207676" cy="646331"/>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lumMod val="65000"/>
                    <a:lumOff val="35000"/>
                  </a:prstClr>
                </a:solidFill>
                <a:latin typeface="Montserrat" panose="00000500000000000000" pitchFamily="2" charset="0"/>
              </a:rPr>
              <a:t>Work with Patient Groups, Primary Care Practices and Community Pharmacies and Digital Notts to help people to ‘Only Order what they need’</a:t>
            </a:r>
          </a:p>
        </p:txBody>
      </p:sp>
      <p:sp>
        <p:nvSpPr>
          <p:cNvPr id="4" name="TextBox 3">
            <a:extLst>
              <a:ext uri="{FF2B5EF4-FFF2-40B4-BE49-F238E27FC236}">
                <a16:creationId xmlns:a16="http://schemas.microsoft.com/office/drawing/2014/main" id="{9C20E211-0F2D-5147-A1D9-F3BD5B40BC2F}"/>
              </a:ext>
            </a:extLst>
          </p:cNvPr>
          <p:cNvSpPr txBox="1"/>
          <p:nvPr/>
        </p:nvSpPr>
        <p:spPr>
          <a:xfrm>
            <a:off x="2183390" y="1453547"/>
            <a:ext cx="6207676" cy="461665"/>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lumMod val="65000"/>
                    <a:lumOff val="35000"/>
                  </a:prstClr>
                </a:solidFill>
                <a:latin typeface="Montserrat" panose="00000500000000000000" pitchFamily="2" charset="0"/>
              </a:rPr>
              <a:t>Identify potential areas of medicines waste across our system and work to reduce this</a:t>
            </a:r>
          </a:p>
        </p:txBody>
      </p:sp>
      <p:sp>
        <p:nvSpPr>
          <p:cNvPr id="6" name="TextBox 5">
            <a:extLst>
              <a:ext uri="{FF2B5EF4-FFF2-40B4-BE49-F238E27FC236}">
                <a16:creationId xmlns:a16="http://schemas.microsoft.com/office/drawing/2014/main" id="{A8388554-A61C-0C4E-ECA7-AB93534BE4C6}"/>
              </a:ext>
            </a:extLst>
          </p:cNvPr>
          <p:cNvSpPr txBox="1"/>
          <p:nvPr/>
        </p:nvSpPr>
        <p:spPr>
          <a:xfrm>
            <a:off x="2161396" y="2752829"/>
            <a:ext cx="6239221" cy="505723"/>
          </a:xfrm>
          <a:prstGeom prst="rect">
            <a:avLst/>
          </a:prstGeom>
        </p:spPr>
        <p:style>
          <a:lnRef idx="2">
            <a:schemeClr val="accent6"/>
          </a:lnRef>
          <a:fillRef idx="1">
            <a:schemeClr val="lt1"/>
          </a:fillRef>
          <a:effectRef idx="0">
            <a:schemeClr val="accent6"/>
          </a:effectRef>
          <a:fontRef idx="minor">
            <a:schemeClr val="dk1"/>
          </a:fontRef>
        </p:style>
        <p:txBody>
          <a:bodyPr wrap="square"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prstClr val="black">
                    <a:lumMod val="65000"/>
                    <a:lumOff val="35000"/>
                  </a:prstClr>
                </a:solidFill>
                <a:latin typeface="Montserrat" panose="00000500000000000000" pitchFamily="2" charset="0"/>
              </a:rPr>
              <a:t>Work with the Greener Programme to recommend medicines with the lowest carbon footprint within formularies and guidance where clinically appropriate</a:t>
            </a:r>
          </a:p>
        </p:txBody>
      </p:sp>
      <p:sp>
        <p:nvSpPr>
          <p:cNvPr id="10" name="Rectangle 9">
            <a:extLst>
              <a:ext uri="{FF2B5EF4-FFF2-40B4-BE49-F238E27FC236}">
                <a16:creationId xmlns:a16="http://schemas.microsoft.com/office/drawing/2014/main" id="{BB6168F4-46F2-7F76-7940-591DAEAB29FB}"/>
              </a:ext>
            </a:extLst>
          </p:cNvPr>
          <p:cNvSpPr/>
          <p:nvPr/>
        </p:nvSpPr>
        <p:spPr>
          <a:xfrm>
            <a:off x="8888157" y="2564693"/>
            <a:ext cx="2941801" cy="550720"/>
          </a:xfrm>
          <a:prstGeom prst="rect">
            <a:avLst/>
          </a:prstGeom>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prstClr val="black"/>
                </a:solidFill>
                <a:latin typeface="Montserrat" panose="00000500000000000000" pitchFamily="2" charset="0"/>
              </a:rPr>
              <a:t>Reduction in carbon footprint of medicines</a:t>
            </a:r>
          </a:p>
        </p:txBody>
      </p:sp>
      <p:sp>
        <p:nvSpPr>
          <p:cNvPr id="11" name="TextBox 10">
            <a:extLst>
              <a:ext uri="{FF2B5EF4-FFF2-40B4-BE49-F238E27FC236}">
                <a16:creationId xmlns:a16="http://schemas.microsoft.com/office/drawing/2014/main" id="{6901C6A2-2C69-D15D-7661-15B68F154ED4}"/>
              </a:ext>
            </a:extLst>
          </p:cNvPr>
          <p:cNvSpPr txBox="1"/>
          <p:nvPr/>
        </p:nvSpPr>
        <p:spPr>
          <a:xfrm>
            <a:off x="2131504" y="6152844"/>
            <a:ext cx="6265749" cy="512176"/>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spcAft>
                <a:spcPts val="1200"/>
              </a:spcAft>
            </a:pPr>
            <a:r>
              <a:rPr lang="en-US" sz="1200" dirty="0">
                <a:solidFill>
                  <a:prstClr val="black">
                    <a:lumMod val="65000"/>
                    <a:lumOff val="35000"/>
                  </a:prstClr>
                </a:solidFill>
                <a:latin typeface="Montserrat" panose="00000500000000000000" pitchFamily="2" charset="0"/>
              </a:rPr>
              <a:t>Person: </a:t>
            </a:r>
            <a:r>
              <a:rPr lang="en-GB" sz="1200" dirty="0">
                <a:solidFill>
                  <a:prstClr val="black">
                    <a:lumMod val="65000"/>
                    <a:lumOff val="35000"/>
                  </a:prstClr>
                </a:solidFill>
                <a:latin typeface="Montserrat" panose="00000500000000000000" pitchFamily="2" charset="0"/>
              </a:rPr>
              <a:t>Work with Experts by Experience  to increase the knowledge, skills and confidence people have to manage their own health and their medicines</a:t>
            </a:r>
            <a:endParaRPr lang="en-US" sz="1200" dirty="0">
              <a:solidFill>
                <a:prstClr val="black">
                  <a:lumMod val="65000"/>
                  <a:lumOff val="35000"/>
                </a:prstClr>
              </a:solidFill>
              <a:latin typeface="Montserrat" panose="00000500000000000000" pitchFamily="2" charset="0"/>
            </a:endParaRPr>
          </a:p>
        </p:txBody>
      </p:sp>
      <p:sp>
        <p:nvSpPr>
          <p:cNvPr id="15" name="Rectangle 14">
            <a:extLst>
              <a:ext uri="{FF2B5EF4-FFF2-40B4-BE49-F238E27FC236}">
                <a16:creationId xmlns:a16="http://schemas.microsoft.com/office/drawing/2014/main" id="{2C8F7151-8B9F-318C-B73A-208BE54B13AB}"/>
              </a:ext>
            </a:extLst>
          </p:cNvPr>
          <p:cNvSpPr/>
          <p:nvPr/>
        </p:nvSpPr>
        <p:spPr>
          <a:xfrm>
            <a:off x="8883538" y="3443678"/>
            <a:ext cx="2997280" cy="599842"/>
          </a:xfrm>
          <a:prstGeom prst="rect">
            <a:avLst/>
          </a:prstGeom>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Improved and equitable access to medicines </a:t>
            </a:r>
          </a:p>
        </p:txBody>
      </p:sp>
      <p:sp>
        <p:nvSpPr>
          <p:cNvPr id="16" name="TextBox 15">
            <a:extLst>
              <a:ext uri="{FF2B5EF4-FFF2-40B4-BE49-F238E27FC236}">
                <a16:creationId xmlns:a16="http://schemas.microsoft.com/office/drawing/2014/main" id="{4A1E534F-DDAA-1C2A-ACF1-0B72A32BD169}"/>
              </a:ext>
            </a:extLst>
          </p:cNvPr>
          <p:cNvSpPr txBox="1"/>
          <p:nvPr/>
        </p:nvSpPr>
        <p:spPr>
          <a:xfrm>
            <a:off x="2113291" y="5622214"/>
            <a:ext cx="6278582" cy="461665"/>
          </a:xfrm>
          <a:prstGeom prst="rect">
            <a:avLst/>
          </a:prstGeom>
        </p:spPr>
        <p:style>
          <a:lnRef idx="2">
            <a:schemeClr val="accent1"/>
          </a:lnRef>
          <a:fillRef idx="1">
            <a:schemeClr val="lt1"/>
          </a:fillRef>
          <a:effectRef idx="0">
            <a:schemeClr val="accent1"/>
          </a:effectRef>
          <a:fontRef idx="minor">
            <a:schemeClr val="dk1"/>
          </a:fontRef>
        </p:style>
        <p:txBody>
          <a:bodyPr wrap="square" anchor="ctr">
            <a:noAutofit/>
          </a:bodyPr>
          <a:lstStyle/>
          <a:p>
            <a:pPr>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Place: </a:t>
            </a:r>
            <a:r>
              <a:rPr lang="en-GB" sz="1200" dirty="0">
                <a:solidFill>
                  <a:prstClr val="black">
                    <a:lumMod val="65000"/>
                    <a:lumOff val="35000"/>
                  </a:prstClr>
                </a:solidFill>
                <a:latin typeface="Montserrat" panose="00000500000000000000" pitchFamily="2" charset="0"/>
              </a:rPr>
              <a:t>Robust prescribing processes and responsibility to maximise medicines value</a:t>
            </a:r>
            <a:endPar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endParaRPr>
          </a:p>
        </p:txBody>
      </p:sp>
      <p:sp>
        <p:nvSpPr>
          <p:cNvPr id="14" name="Rectangle 13">
            <a:extLst>
              <a:ext uri="{FF2B5EF4-FFF2-40B4-BE49-F238E27FC236}">
                <a16:creationId xmlns:a16="http://schemas.microsoft.com/office/drawing/2014/main" id="{DE05208C-2AA3-67C7-3B8F-C36096A068F4}"/>
              </a:ext>
            </a:extLst>
          </p:cNvPr>
          <p:cNvSpPr/>
          <p:nvPr/>
        </p:nvSpPr>
        <p:spPr>
          <a:xfrm>
            <a:off x="8912036" y="5431654"/>
            <a:ext cx="3003599" cy="824042"/>
          </a:xfrm>
          <a:prstGeom prst="rect">
            <a:avLst/>
          </a:prstGeom>
          <a:ln/>
        </p:spPr>
        <p:style>
          <a:lnRef idx="2">
            <a:schemeClr val="accent1"/>
          </a:lnRef>
          <a:fillRef idx="1">
            <a:schemeClr val="lt1"/>
          </a:fillRef>
          <a:effectRef idx="0">
            <a:schemeClr val="accent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ontserrat" panose="00000500000000000000" pitchFamily="2" charset="0"/>
                <a:ea typeface="+mn-ea"/>
                <a:cs typeface="+mn-cs"/>
              </a:rPr>
              <a:t>Optimised health outcomes from the expenditure on medicines</a:t>
            </a:r>
            <a:endParaRPr kumimoji="0" lang="en-GB" sz="1200" b="0" i="0" u="none" strike="noStrike" kern="1200" cap="none" spc="0" normalizeH="0" baseline="0" noProof="0" dirty="0">
              <a:ln>
                <a:noFill/>
              </a:ln>
              <a:solidFill>
                <a:srgbClr val="FF0000"/>
              </a:solidFill>
              <a:effectLst/>
              <a:uLnTx/>
              <a:uFillTx/>
              <a:latin typeface="Montserrat" panose="00000500000000000000" pitchFamily="2" charset="0"/>
              <a:ea typeface="+mn-ea"/>
              <a:cs typeface="+mn-cs"/>
            </a:endParaRPr>
          </a:p>
        </p:txBody>
      </p:sp>
      <p:cxnSp>
        <p:nvCxnSpPr>
          <p:cNvPr id="17" name="Straight Arrow Connector 16">
            <a:extLst>
              <a:ext uri="{FF2B5EF4-FFF2-40B4-BE49-F238E27FC236}">
                <a16:creationId xmlns:a16="http://schemas.microsoft.com/office/drawing/2014/main" id="{6D98DEFD-1F9F-5688-FEA8-FD35F2504C63}"/>
              </a:ext>
              <a:ext uri="{C183D7F6-B498-43B3-948B-1728B52AA6E4}">
                <adec:decorative xmlns:adec="http://schemas.microsoft.com/office/drawing/2017/decorative" val="1"/>
              </a:ext>
            </a:extLst>
          </p:cNvPr>
          <p:cNvCxnSpPr>
            <a:cxnSpLocks/>
            <a:stCxn id="4" idx="3"/>
            <a:endCxn id="149" idx="1"/>
          </p:cNvCxnSpPr>
          <p:nvPr/>
        </p:nvCxnSpPr>
        <p:spPr>
          <a:xfrm>
            <a:off x="8391066" y="1684380"/>
            <a:ext cx="497092" cy="29992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4DAE7AED-2275-18F8-4DBA-F42DEBFE54CA}"/>
              </a:ext>
              <a:ext uri="{C183D7F6-B498-43B3-948B-1728B52AA6E4}">
                <adec:decorative xmlns:adec="http://schemas.microsoft.com/office/drawing/2017/decorative" val="1"/>
              </a:ext>
            </a:extLst>
          </p:cNvPr>
          <p:cNvCxnSpPr>
            <a:cxnSpLocks/>
            <a:stCxn id="2" idx="3"/>
            <a:endCxn id="149" idx="1"/>
          </p:cNvCxnSpPr>
          <p:nvPr/>
        </p:nvCxnSpPr>
        <p:spPr>
          <a:xfrm flipV="1">
            <a:off x="8377415" y="1984300"/>
            <a:ext cx="510743" cy="35378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1089E1BE-DE3B-D025-A618-964085E5C51F}"/>
              </a:ext>
              <a:ext uri="{C183D7F6-B498-43B3-948B-1728B52AA6E4}">
                <adec:decorative xmlns:adec="http://schemas.microsoft.com/office/drawing/2017/decorative" val="1"/>
              </a:ext>
            </a:extLst>
          </p:cNvPr>
          <p:cNvCxnSpPr>
            <a:cxnSpLocks/>
            <a:stCxn id="6" idx="3"/>
            <a:endCxn id="10" idx="1"/>
          </p:cNvCxnSpPr>
          <p:nvPr/>
        </p:nvCxnSpPr>
        <p:spPr>
          <a:xfrm flipV="1">
            <a:off x="8400617" y="2840053"/>
            <a:ext cx="487540" cy="1656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2568DA04-F81F-25C2-9916-C86967966B8C}"/>
              </a:ext>
              <a:ext uri="{C183D7F6-B498-43B3-948B-1728B52AA6E4}">
                <adec:decorative xmlns:adec="http://schemas.microsoft.com/office/drawing/2017/decorative" val="1"/>
              </a:ext>
            </a:extLst>
          </p:cNvPr>
          <p:cNvCxnSpPr>
            <a:cxnSpLocks/>
            <a:stCxn id="19" idx="3"/>
            <a:endCxn id="15" idx="1"/>
          </p:cNvCxnSpPr>
          <p:nvPr/>
        </p:nvCxnSpPr>
        <p:spPr>
          <a:xfrm>
            <a:off x="8393600" y="3633768"/>
            <a:ext cx="489938" cy="10983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3A31889B-6299-7D16-B9B5-8046899974E7}"/>
              </a:ext>
              <a:ext uri="{C183D7F6-B498-43B3-948B-1728B52AA6E4}">
                <adec:decorative xmlns:adec="http://schemas.microsoft.com/office/drawing/2017/decorative" val="1"/>
              </a:ext>
            </a:extLst>
          </p:cNvPr>
          <p:cNvCxnSpPr>
            <a:cxnSpLocks/>
            <a:stCxn id="21" idx="3"/>
            <a:endCxn id="15" idx="1"/>
          </p:cNvCxnSpPr>
          <p:nvPr/>
        </p:nvCxnSpPr>
        <p:spPr>
          <a:xfrm flipV="1">
            <a:off x="8391067" y="3743599"/>
            <a:ext cx="492471" cy="4515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E4C718C6-D593-FEBF-C4D6-C1DD391346A7}"/>
              </a:ext>
              <a:ext uri="{C183D7F6-B498-43B3-948B-1728B52AA6E4}">
                <adec:decorative xmlns:adec="http://schemas.microsoft.com/office/drawing/2017/decorative" val="1"/>
              </a:ext>
            </a:extLst>
          </p:cNvPr>
          <p:cNvCxnSpPr>
            <a:cxnSpLocks/>
            <a:stCxn id="29" idx="3"/>
            <a:endCxn id="245" idx="1"/>
          </p:cNvCxnSpPr>
          <p:nvPr/>
        </p:nvCxnSpPr>
        <p:spPr>
          <a:xfrm flipV="1">
            <a:off x="8391066" y="4631064"/>
            <a:ext cx="492472" cy="9948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1" name="Straight Arrow Connector 40">
            <a:extLst>
              <a:ext uri="{FF2B5EF4-FFF2-40B4-BE49-F238E27FC236}">
                <a16:creationId xmlns:a16="http://schemas.microsoft.com/office/drawing/2014/main" id="{20E9E39D-AD71-71E4-3BC7-E2B0B437F210}"/>
              </a:ext>
              <a:ext uri="{C183D7F6-B498-43B3-948B-1728B52AA6E4}">
                <adec:decorative xmlns:adec="http://schemas.microsoft.com/office/drawing/2017/decorative" val="1"/>
              </a:ext>
            </a:extLst>
          </p:cNvPr>
          <p:cNvCxnSpPr>
            <a:cxnSpLocks/>
            <a:stCxn id="26" idx="3"/>
            <a:endCxn id="14" idx="1"/>
          </p:cNvCxnSpPr>
          <p:nvPr/>
        </p:nvCxnSpPr>
        <p:spPr>
          <a:xfrm>
            <a:off x="8397240" y="5333381"/>
            <a:ext cx="514796" cy="5102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3" name="Straight Arrow Connector 42">
            <a:extLst>
              <a:ext uri="{FF2B5EF4-FFF2-40B4-BE49-F238E27FC236}">
                <a16:creationId xmlns:a16="http://schemas.microsoft.com/office/drawing/2014/main" id="{BA629B92-05C1-37B5-300C-86BD64B01D16}"/>
              </a:ext>
              <a:ext uri="{C183D7F6-B498-43B3-948B-1728B52AA6E4}">
                <adec:decorative xmlns:adec="http://schemas.microsoft.com/office/drawing/2017/decorative" val="1"/>
              </a:ext>
            </a:extLst>
          </p:cNvPr>
          <p:cNvCxnSpPr>
            <a:cxnSpLocks/>
            <a:stCxn id="16" idx="3"/>
            <a:endCxn id="14" idx="1"/>
          </p:cNvCxnSpPr>
          <p:nvPr/>
        </p:nvCxnSpPr>
        <p:spPr>
          <a:xfrm flipV="1">
            <a:off x="8391873" y="5843675"/>
            <a:ext cx="520163" cy="93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5" name="Straight Arrow Connector 44">
            <a:extLst>
              <a:ext uri="{FF2B5EF4-FFF2-40B4-BE49-F238E27FC236}">
                <a16:creationId xmlns:a16="http://schemas.microsoft.com/office/drawing/2014/main" id="{7AD659EB-ECF1-9310-E8C8-EA55AC04BC79}"/>
              </a:ext>
              <a:ext uri="{C183D7F6-B498-43B3-948B-1728B52AA6E4}">
                <adec:decorative xmlns:adec="http://schemas.microsoft.com/office/drawing/2017/decorative" val="1"/>
              </a:ext>
            </a:extLst>
          </p:cNvPr>
          <p:cNvCxnSpPr>
            <a:cxnSpLocks/>
            <a:stCxn id="11" idx="3"/>
            <a:endCxn id="14" idx="1"/>
          </p:cNvCxnSpPr>
          <p:nvPr/>
        </p:nvCxnSpPr>
        <p:spPr>
          <a:xfrm flipV="1">
            <a:off x="8397253" y="5843675"/>
            <a:ext cx="514783" cy="565257"/>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32" name="Title 1">
            <a:extLst>
              <a:ext uri="{FF2B5EF4-FFF2-40B4-BE49-F238E27FC236}">
                <a16:creationId xmlns:a16="http://schemas.microsoft.com/office/drawing/2014/main" id="{C5122F46-2CF2-A180-547A-0BA9CE3B69D4}"/>
              </a:ext>
            </a:extLst>
          </p:cNvPr>
          <p:cNvSpPr txBox="1">
            <a:spLocks noGrp="1"/>
          </p:cNvSpPr>
          <p:nvPr>
            <p:ph type="title" idx="4294967295"/>
          </p:nvPr>
        </p:nvSpPr>
        <p:spPr>
          <a:xfrm>
            <a:off x="241998" y="310120"/>
            <a:ext cx="9188882"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rgbClr val="E7E6E6">
                    <a:lumMod val="50000"/>
                  </a:srgbClr>
                </a:solidFill>
                <a:effectLst/>
                <a:uLnTx/>
                <a:uFillTx/>
                <a:latin typeface="Montserrat"/>
                <a:ea typeface="+mj-ea"/>
                <a:cs typeface="+mj-cs"/>
              </a:rPr>
              <a:t>Our Improvement Plan</a:t>
            </a:r>
          </a:p>
        </p:txBody>
      </p:sp>
      <p:pic>
        <p:nvPicPr>
          <p:cNvPr id="133" name="Picture 132">
            <a:extLst>
              <a:ext uri="{FF2B5EF4-FFF2-40B4-BE49-F238E27FC236}">
                <a16:creationId xmlns:a16="http://schemas.microsoft.com/office/drawing/2014/main" id="{BF6C3189-7C7B-81E5-9E67-8826660CA83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160" name="TextBox 159">
            <a:extLst>
              <a:ext uri="{FF2B5EF4-FFF2-40B4-BE49-F238E27FC236}">
                <a16:creationId xmlns:a16="http://schemas.microsoft.com/office/drawing/2014/main" id="{7D32D677-DA92-8560-98ED-6D095E139060}"/>
              </a:ext>
            </a:extLst>
          </p:cNvPr>
          <p:cNvSpPr txBox="1"/>
          <p:nvPr/>
        </p:nvSpPr>
        <p:spPr>
          <a:xfrm>
            <a:off x="229674" y="1026350"/>
            <a:ext cx="1754843"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Strategic Aim</a:t>
            </a:r>
          </a:p>
        </p:txBody>
      </p:sp>
      <p:sp>
        <p:nvSpPr>
          <p:cNvPr id="161" name="TextBox 160">
            <a:extLst>
              <a:ext uri="{FF2B5EF4-FFF2-40B4-BE49-F238E27FC236}">
                <a16:creationId xmlns:a16="http://schemas.microsoft.com/office/drawing/2014/main" id="{7C2B5729-4A2A-BCC4-22D4-C620EBCBCE7F}"/>
              </a:ext>
            </a:extLst>
          </p:cNvPr>
          <p:cNvSpPr txBox="1"/>
          <p:nvPr/>
        </p:nvSpPr>
        <p:spPr>
          <a:xfrm>
            <a:off x="8866363" y="1054747"/>
            <a:ext cx="1655805"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Outcome</a:t>
            </a:r>
          </a:p>
        </p:txBody>
      </p:sp>
      <p:sp>
        <p:nvSpPr>
          <p:cNvPr id="162" name="TextBox 161">
            <a:extLst>
              <a:ext uri="{FF2B5EF4-FFF2-40B4-BE49-F238E27FC236}">
                <a16:creationId xmlns:a16="http://schemas.microsoft.com/office/drawing/2014/main" id="{E7AAAF09-864E-D825-C03B-F4779A1584FB}"/>
              </a:ext>
            </a:extLst>
          </p:cNvPr>
          <p:cNvSpPr txBox="1"/>
          <p:nvPr/>
        </p:nvSpPr>
        <p:spPr>
          <a:xfrm>
            <a:off x="2143934" y="1032537"/>
            <a:ext cx="1496389" cy="338554"/>
          </a:xfrm>
          <a:prstGeom prst="rect">
            <a:avLst/>
          </a:prstGeom>
          <a:noFill/>
          <a:ln w="38100">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Objective </a:t>
            </a:r>
          </a:p>
        </p:txBody>
      </p:sp>
    </p:spTree>
    <p:extLst>
      <p:ext uri="{BB962C8B-B14F-4D97-AF65-F5344CB8AC3E}">
        <p14:creationId xmlns:p14="http://schemas.microsoft.com/office/powerpoint/2010/main" val="2598017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24B29-1B15-BBD0-CBD5-1B1AF9247C01}"/>
            </a:ext>
          </a:extLst>
        </p:cNvPr>
        <p:cNvGrpSpPr/>
        <p:nvPr/>
      </p:nvGrpSpPr>
      <p:grpSpPr>
        <a:xfrm>
          <a:off x="0" y="0"/>
          <a:ext cx="0" cy="0"/>
          <a:chOff x="0" y="0"/>
          <a:chExt cx="0" cy="0"/>
        </a:xfrm>
      </p:grpSpPr>
      <p:sp>
        <p:nvSpPr>
          <p:cNvPr id="33" name="TextBox 32">
            <a:extLst>
              <a:ext uri="{FF2B5EF4-FFF2-40B4-BE49-F238E27FC236}">
                <a16:creationId xmlns:a16="http://schemas.microsoft.com/office/drawing/2014/main" id="{4B61BC58-E519-8698-5DFF-AC93A2F7D49D}"/>
              </a:ext>
            </a:extLst>
          </p:cNvPr>
          <p:cNvSpPr txBox="1"/>
          <p:nvPr/>
        </p:nvSpPr>
        <p:spPr>
          <a:xfrm>
            <a:off x="449494" y="4580203"/>
            <a:ext cx="3714438" cy="1924704"/>
          </a:xfrm>
          <a:prstGeom prst="roundRect">
            <a:avLst>
              <a:gd name="adj" fmla="val 9551"/>
            </a:avLst>
          </a:prstGeom>
          <a:ln w="38100"/>
        </p:spPr>
        <p:style>
          <a:lnRef idx="2">
            <a:schemeClr val="accent6"/>
          </a:lnRef>
          <a:fillRef idx="1">
            <a:schemeClr val="lt1"/>
          </a:fillRef>
          <a:effectRef idx="0">
            <a:schemeClr val="accent6"/>
          </a:effectRef>
          <a:fontRef idx="minor">
            <a:schemeClr val="dk1"/>
          </a:fontRef>
        </p:style>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waste is reduced, and sustainability is promoted</a:t>
            </a:r>
          </a:p>
        </p:txBody>
      </p:sp>
      <p:sp>
        <p:nvSpPr>
          <p:cNvPr id="34" name="TextBox 33">
            <a:extLst>
              <a:ext uri="{FF2B5EF4-FFF2-40B4-BE49-F238E27FC236}">
                <a16:creationId xmlns:a16="http://schemas.microsoft.com/office/drawing/2014/main" id="{99484C5F-0685-FE38-361C-F1CE082A8D81}"/>
              </a:ext>
            </a:extLst>
          </p:cNvPr>
          <p:cNvSpPr txBox="1"/>
          <p:nvPr/>
        </p:nvSpPr>
        <p:spPr>
          <a:xfrm>
            <a:off x="4478085" y="4580203"/>
            <a:ext cx="2772591" cy="1924704"/>
          </a:xfrm>
          <a:prstGeom prst="roundRect">
            <a:avLst>
              <a:gd name="adj" fmla="val 9132"/>
            </a:avLst>
          </a:prstGeom>
          <a:ln w="38100"/>
        </p:spPr>
        <p:style>
          <a:lnRef idx="2">
            <a:schemeClr val="accent1"/>
          </a:lnRef>
          <a:fillRef idx="1">
            <a:schemeClr val="lt1"/>
          </a:fillRef>
          <a:effectRef idx="0">
            <a:schemeClr val="accent1"/>
          </a:effectRef>
          <a:fontRef idx="minor">
            <a:schemeClr val="dk1"/>
          </a:fontRef>
        </p:style>
        <p:txBody>
          <a:bodyPr wrap="square" rtlCol="0" anchor="t" anchorCtr="0">
            <a:noAutofit/>
          </a:bodyPr>
          <a:lstStyle/>
          <a:p>
            <a:pPr algn="ctr">
              <a:defRPr/>
            </a:pPr>
            <a:r>
              <a:rPr lang="en-US" sz="1400" b="1" dirty="0">
                <a:latin typeface="Montserrat" panose="00000500000000000000" pitchFamily="2" charset="0"/>
              </a:rPr>
              <a:t>System value from medicines is achieved </a:t>
            </a:r>
          </a:p>
        </p:txBody>
      </p:sp>
      <p:sp>
        <p:nvSpPr>
          <p:cNvPr id="35" name="TextBox 34">
            <a:extLst>
              <a:ext uri="{FF2B5EF4-FFF2-40B4-BE49-F238E27FC236}">
                <a16:creationId xmlns:a16="http://schemas.microsoft.com/office/drawing/2014/main" id="{C5597777-4490-A4A4-F2D4-612D576C01B0}"/>
              </a:ext>
            </a:extLst>
          </p:cNvPr>
          <p:cNvSpPr txBox="1"/>
          <p:nvPr/>
        </p:nvSpPr>
        <p:spPr>
          <a:xfrm>
            <a:off x="7490923" y="4606677"/>
            <a:ext cx="4383333" cy="1924703"/>
          </a:xfrm>
          <a:prstGeom prst="roundRect">
            <a:avLst>
              <a:gd name="adj" fmla="val 10333"/>
            </a:avLst>
          </a:prstGeom>
          <a:ln w="38100"/>
        </p:spPr>
        <p:style>
          <a:lnRef idx="2">
            <a:schemeClr val="accent4"/>
          </a:lnRef>
          <a:fillRef idx="1">
            <a:schemeClr val="lt1"/>
          </a:fillRef>
          <a:effectRef idx="0">
            <a:schemeClr val="accent4"/>
          </a:effectRef>
          <a:fontRef idx="minor">
            <a:schemeClr val="dk1"/>
          </a:fontRef>
        </p:style>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equitably accessible across our ICS</a:t>
            </a:r>
            <a:endParaRPr kumimoji="0" lang="en-GB" sz="14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2" name="Title 1">
            <a:extLst>
              <a:ext uri="{FF2B5EF4-FFF2-40B4-BE49-F238E27FC236}">
                <a16:creationId xmlns:a16="http://schemas.microsoft.com/office/drawing/2014/main" id="{0305CB13-823C-C7BE-C29C-34F0FF6B3A95}"/>
              </a:ext>
            </a:extLst>
          </p:cNvPr>
          <p:cNvSpPr txBox="1">
            <a:spLocks noGrp="1"/>
          </p:cNvSpPr>
          <p:nvPr>
            <p:ph type="title" idx="4294967295"/>
          </p:nvPr>
        </p:nvSpPr>
        <p:spPr>
          <a:xfrm>
            <a:off x="415221" y="353093"/>
            <a:ext cx="8783638"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How Will We Measure Success?</a:t>
            </a:r>
          </a:p>
        </p:txBody>
      </p:sp>
      <p:sp>
        <p:nvSpPr>
          <p:cNvPr id="3" name="TextBox 2">
            <a:extLst>
              <a:ext uri="{FF2B5EF4-FFF2-40B4-BE49-F238E27FC236}">
                <a16:creationId xmlns:a16="http://schemas.microsoft.com/office/drawing/2014/main" id="{79EC08DF-DAA8-F15D-D62A-0492D537585B}"/>
              </a:ext>
            </a:extLst>
          </p:cNvPr>
          <p:cNvSpPr txBox="1"/>
          <p:nvPr/>
        </p:nvSpPr>
        <p:spPr>
          <a:xfrm>
            <a:off x="317741" y="994963"/>
            <a:ext cx="11556517" cy="830997"/>
          </a:xfrm>
          <a:prstGeom prst="rect">
            <a:avLst/>
          </a:prstGeom>
          <a:noFill/>
          <a:ln w="38100">
            <a:solidFill>
              <a:schemeClr val="bg1"/>
            </a:solidFill>
          </a:ln>
        </p:spPr>
        <p:txBody>
          <a:bodyPr wrap="square" lIns="91440" tIns="45720" rIns="91440" bIns="45720" rtlCol="0" anchor="t">
            <a:spAutoFit/>
          </a:bodyPr>
          <a:lstStyle/>
          <a:p>
            <a:r>
              <a:rPr lang="en-US" sz="2400" dirty="0">
                <a:solidFill>
                  <a:schemeClr val="bg2">
                    <a:lumMod val="50000"/>
                  </a:schemeClr>
                </a:solidFill>
                <a:latin typeface="Montserrat SemiBold" panose="00000700000000000000" pitchFamily="2" charset="0"/>
              </a:rPr>
              <a:t>By implementing plans to deliver this strategy we expect to see improvements in the following outcomes;</a:t>
            </a:r>
          </a:p>
        </p:txBody>
      </p:sp>
      <p:sp>
        <p:nvSpPr>
          <p:cNvPr id="21" name="Rectangle: Rounded Corners 20">
            <a:extLst>
              <a:ext uri="{FF2B5EF4-FFF2-40B4-BE49-F238E27FC236}">
                <a16:creationId xmlns:a16="http://schemas.microsoft.com/office/drawing/2014/main" id="{8A9A324F-A96C-D50C-8859-D3C618B0188A}"/>
              </a:ext>
            </a:extLst>
          </p:cNvPr>
          <p:cNvSpPr/>
          <p:nvPr/>
        </p:nvSpPr>
        <p:spPr>
          <a:xfrm>
            <a:off x="2380329" y="5270878"/>
            <a:ext cx="1669157" cy="1184318"/>
          </a:xfrm>
          <a:prstGeom prst="roundRect">
            <a:avLst>
              <a:gd name="adj" fmla="val 12726"/>
            </a:avLst>
          </a:prstGeom>
          <a:ln w="38100"/>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Reduced medicines waste</a:t>
            </a:r>
          </a:p>
        </p:txBody>
      </p:sp>
      <p:sp>
        <p:nvSpPr>
          <p:cNvPr id="23" name="Rectangle: Rounded Corners 22">
            <a:extLst>
              <a:ext uri="{FF2B5EF4-FFF2-40B4-BE49-F238E27FC236}">
                <a16:creationId xmlns:a16="http://schemas.microsoft.com/office/drawing/2014/main" id="{F80EB66D-55CB-C4B4-E387-CC29116D2B44}"/>
              </a:ext>
            </a:extLst>
          </p:cNvPr>
          <p:cNvSpPr/>
          <p:nvPr/>
        </p:nvSpPr>
        <p:spPr>
          <a:xfrm>
            <a:off x="575548" y="5269789"/>
            <a:ext cx="1568900" cy="1182905"/>
          </a:xfrm>
          <a:prstGeom prst="roundRect">
            <a:avLst>
              <a:gd name="adj" fmla="val 12820"/>
            </a:avLst>
          </a:prstGeom>
          <a:ln w="38100"/>
        </p:spPr>
        <p:style>
          <a:lnRef idx="2">
            <a:schemeClr val="accent6"/>
          </a:lnRef>
          <a:fillRef idx="1">
            <a:schemeClr val="lt1"/>
          </a:fillRef>
          <a:effectRef idx="0">
            <a:schemeClr val="accent6"/>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dirty="0">
                <a:solidFill>
                  <a:prstClr val="black"/>
                </a:solidFill>
                <a:latin typeface="Montserrat" panose="00000500000000000000" pitchFamily="2" charset="0"/>
              </a:rPr>
              <a:t>Reduction in carbon footprint of medicines</a:t>
            </a:r>
          </a:p>
        </p:txBody>
      </p:sp>
      <p:pic>
        <p:nvPicPr>
          <p:cNvPr id="30" name="Picture 29">
            <a:extLst>
              <a:ext uri="{FF2B5EF4-FFF2-40B4-BE49-F238E27FC236}">
                <a16:creationId xmlns:a16="http://schemas.microsoft.com/office/drawing/2014/main" id="{5BB612BA-7DD6-ED5E-AEA6-E3BE6A578EB0}"/>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31" name="TextBox 30">
            <a:extLst>
              <a:ext uri="{FF2B5EF4-FFF2-40B4-BE49-F238E27FC236}">
                <a16:creationId xmlns:a16="http://schemas.microsoft.com/office/drawing/2014/main" id="{6DD80C71-9854-E9F1-9F05-A853FF84D74F}"/>
              </a:ext>
            </a:extLst>
          </p:cNvPr>
          <p:cNvSpPr txBox="1"/>
          <p:nvPr/>
        </p:nvSpPr>
        <p:spPr>
          <a:xfrm>
            <a:off x="412535" y="2129457"/>
            <a:ext cx="6816184" cy="2150249"/>
          </a:xfrm>
          <a:prstGeom prst="roundRect">
            <a:avLst>
              <a:gd name="adj" fmla="val 7352"/>
            </a:avLst>
          </a:prstGeom>
          <a:ln w="38100"/>
        </p:spPr>
        <p:style>
          <a:lnRef idx="2">
            <a:schemeClr val="accent2"/>
          </a:lnRef>
          <a:fillRef idx="1">
            <a:schemeClr val="lt1"/>
          </a:fillRef>
          <a:effectRef idx="0">
            <a:schemeClr val="accent2"/>
          </a:effectRef>
          <a:fontRef idx="minor">
            <a:schemeClr val="dk1"/>
          </a:fontRef>
        </p:style>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are clinically effective and prescribed safely</a:t>
            </a:r>
            <a:endParaRPr kumimoji="0" lang="en-GB" sz="1600" b="1" i="0" u="none" strike="noStrike" kern="1200" cap="none" spc="0" normalizeH="0" baseline="0" noProof="0" dirty="0">
              <a:ln>
                <a:noFill/>
              </a:ln>
              <a:solidFill>
                <a:prstClr val="black"/>
              </a:solidFill>
              <a:effectLst/>
              <a:uLnTx/>
              <a:uFillTx/>
              <a:latin typeface="Montserrat" panose="00000500000000000000" pitchFamily="2" charset="0"/>
              <a:ea typeface="+mn-ea"/>
              <a:cs typeface="+mn-cs"/>
            </a:endParaRPr>
          </a:p>
        </p:txBody>
      </p:sp>
      <p:sp>
        <p:nvSpPr>
          <p:cNvPr id="32" name="TextBox 31">
            <a:extLst>
              <a:ext uri="{FF2B5EF4-FFF2-40B4-BE49-F238E27FC236}">
                <a16:creationId xmlns:a16="http://schemas.microsoft.com/office/drawing/2014/main" id="{6033ADAE-6458-47AA-C969-3E91E5E9A463}"/>
              </a:ext>
            </a:extLst>
          </p:cNvPr>
          <p:cNvSpPr txBox="1"/>
          <p:nvPr/>
        </p:nvSpPr>
        <p:spPr>
          <a:xfrm>
            <a:off x="7385254" y="2129456"/>
            <a:ext cx="4489003" cy="2173725"/>
          </a:xfrm>
          <a:prstGeom prst="roundRect">
            <a:avLst>
              <a:gd name="adj" fmla="val 9135"/>
            </a:avLst>
          </a:prstGeom>
          <a:noFill/>
          <a:ln w="38100">
            <a:solidFill>
              <a:srgbClr val="7030A0"/>
            </a:solidFill>
          </a:ln>
        </p:spPr>
        <p:txBody>
          <a:bodyPr wrap="square" rtlCol="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latin typeface="Montserrat" panose="00000500000000000000" pitchFamily="2" charset="0"/>
                <a:ea typeface="+mn-ea"/>
                <a:cs typeface="+mn-cs"/>
              </a:rPr>
              <a:t>Pharmaceutical Care is joined up across our ICS; locally agreed information is shared</a:t>
            </a:r>
          </a:p>
        </p:txBody>
      </p:sp>
      <p:sp>
        <p:nvSpPr>
          <p:cNvPr id="36" name="Rectangle: Rounded Corners 35">
            <a:extLst>
              <a:ext uri="{FF2B5EF4-FFF2-40B4-BE49-F238E27FC236}">
                <a16:creationId xmlns:a16="http://schemas.microsoft.com/office/drawing/2014/main" id="{0CAF5EAD-D650-2A70-ACDE-6D3286C8EE3A}"/>
              </a:ext>
            </a:extLst>
          </p:cNvPr>
          <p:cNvSpPr/>
          <p:nvPr/>
        </p:nvSpPr>
        <p:spPr>
          <a:xfrm>
            <a:off x="474328" y="2751780"/>
            <a:ext cx="1807802" cy="1444548"/>
          </a:xfrm>
          <a:prstGeom prst="roundRect">
            <a:avLst>
              <a:gd name="adj" fmla="val 10407"/>
            </a:avLst>
          </a:prstGeom>
          <a:ln w="38100"/>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Inappropriate  Polypharmacy is reduced</a:t>
            </a:r>
          </a:p>
        </p:txBody>
      </p:sp>
      <p:sp>
        <p:nvSpPr>
          <p:cNvPr id="37" name="TextBox 36">
            <a:extLst>
              <a:ext uri="{FF2B5EF4-FFF2-40B4-BE49-F238E27FC236}">
                <a16:creationId xmlns:a16="http://schemas.microsoft.com/office/drawing/2014/main" id="{D65E4149-A632-F917-FC33-3B111F604E42}"/>
              </a:ext>
            </a:extLst>
          </p:cNvPr>
          <p:cNvSpPr txBox="1"/>
          <p:nvPr/>
        </p:nvSpPr>
        <p:spPr>
          <a:xfrm>
            <a:off x="2438666" y="2751781"/>
            <a:ext cx="1807802" cy="1444548"/>
          </a:xfrm>
          <a:prstGeom prst="roundRect">
            <a:avLst>
              <a:gd name="adj" fmla="val 12684"/>
            </a:avLst>
          </a:prstGeom>
          <a:ln w="38100"/>
        </p:spPr>
        <p:style>
          <a:lnRef idx="2">
            <a:schemeClr val="accent2"/>
          </a:lnRef>
          <a:fillRef idx="1">
            <a:schemeClr val="lt1"/>
          </a:fillRef>
          <a:effectRef idx="0">
            <a:schemeClr val="accent2"/>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Preventable harm from medicines is reduced</a:t>
            </a:r>
          </a:p>
        </p:txBody>
      </p:sp>
      <p:sp>
        <p:nvSpPr>
          <p:cNvPr id="38" name="Rectangle: Rounded Corners 37">
            <a:extLst>
              <a:ext uri="{FF2B5EF4-FFF2-40B4-BE49-F238E27FC236}">
                <a16:creationId xmlns:a16="http://schemas.microsoft.com/office/drawing/2014/main" id="{02542B5A-800F-A7C3-41FE-2C69CAD87A54}"/>
              </a:ext>
            </a:extLst>
          </p:cNvPr>
          <p:cNvSpPr/>
          <p:nvPr/>
        </p:nvSpPr>
        <p:spPr>
          <a:xfrm>
            <a:off x="4362276" y="2751780"/>
            <a:ext cx="2772591" cy="1444548"/>
          </a:xfrm>
          <a:prstGeom prst="roundRect">
            <a:avLst>
              <a:gd name="adj" fmla="val 9524"/>
            </a:avLst>
          </a:prstGeom>
          <a:ln w="38100"/>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People are empowered to manage their </a:t>
            </a:r>
            <a:r>
              <a:rPr lang="en-GB" sz="1400" dirty="0">
                <a:solidFill>
                  <a:prstClr val="black"/>
                </a:solidFill>
                <a:latin typeface="Montserrat" panose="00000500000000000000" pitchFamily="2" charset="0"/>
              </a:rPr>
              <a:t>own health and </a:t>
            </a: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take their medicines safely,  improving their health outcomes</a:t>
            </a:r>
          </a:p>
        </p:txBody>
      </p:sp>
      <p:sp>
        <p:nvSpPr>
          <p:cNvPr id="39" name="Rectangle: Rounded Corners 38">
            <a:extLst>
              <a:ext uri="{FF2B5EF4-FFF2-40B4-BE49-F238E27FC236}">
                <a16:creationId xmlns:a16="http://schemas.microsoft.com/office/drawing/2014/main" id="{F6999DF2-2C3D-C7FE-44F5-D019390B71EF}"/>
              </a:ext>
            </a:extLst>
          </p:cNvPr>
          <p:cNvSpPr/>
          <p:nvPr/>
        </p:nvSpPr>
        <p:spPr>
          <a:xfrm>
            <a:off x="7490924" y="2751780"/>
            <a:ext cx="2122910" cy="1444548"/>
          </a:xfrm>
          <a:prstGeom prst="roundRect">
            <a:avLst>
              <a:gd name="adj" fmla="val 11298"/>
            </a:avLst>
          </a:prstGeom>
          <a:ln w="38100">
            <a:solidFill>
              <a:srgbClr val="7030A0"/>
            </a:solidFill>
          </a:ln>
        </p:spPr>
        <p:style>
          <a:lnRef idx="2">
            <a:schemeClr val="accent2"/>
          </a:lnRef>
          <a:fillRef idx="1">
            <a:schemeClr val="lt1"/>
          </a:fillRef>
          <a:effectRef idx="0">
            <a:schemeClr val="accent2"/>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Unwarranted variation in prescribing is reduced</a:t>
            </a:r>
          </a:p>
        </p:txBody>
      </p:sp>
      <p:sp>
        <p:nvSpPr>
          <p:cNvPr id="40" name="TextBox 39">
            <a:extLst>
              <a:ext uri="{FF2B5EF4-FFF2-40B4-BE49-F238E27FC236}">
                <a16:creationId xmlns:a16="http://schemas.microsoft.com/office/drawing/2014/main" id="{82A3C65F-423E-DDA6-F37C-9866E1E31483}"/>
              </a:ext>
            </a:extLst>
          </p:cNvPr>
          <p:cNvSpPr txBox="1"/>
          <p:nvPr/>
        </p:nvSpPr>
        <p:spPr>
          <a:xfrm>
            <a:off x="9720861" y="2751780"/>
            <a:ext cx="2029871" cy="1444547"/>
          </a:xfrm>
          <a:prstGeom prst="roundRect">
            <a:avLst>
              <a:gd name="adj" fmla="val 12491"/>
            </a:avLst>
          </a:prstGeom>
          <a:ln w="38100">
            <a:solidFill>
              <a:srgbClr val="7030A0"/>
            </a:solidFill>
          </a:ln>
        </p:spPr>
        <p:style>
          <a:lnRef idx="2">
            <a:schemeClr val="accent1"/>
          </a:lnRef>
          <a:fillRef idx="1">
            <a:schemeClr val="lt1"/>
          </a:fillRef>
          <a:effectRef idx="0">
            <a:schemeClr val="accent1"/>
          </a:effectRef>
          <a:fontRef idx="minor">
            <a:schemeClr val="dk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Reduction in </a:t>
            </a:r>
            <a:r>
              <a:rPr kumimoji="0" lang="en-US"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medicines related readmissions</a:t>
            </a:r>
          </a:p>
        </p:txBody>
      </p:sp>
      <p:sp>
        <p:nvSpPr>
          <p:cNvPr id="41" name="Rectangle: Rounded Corners 40">
            <a:extLst>
              <a:ext uri="{FF2B5EF4-FFF2-40B4-BE49-F238E27FC236}">
                <a16:creationId xmlns:a16="http://schemas.microsoft.com/office/drawing/2014/main" id="{A7455E14-8D30-BCEA-0CFE-1B2A2AF41BBE}"/>
              </a:ext>
            </a:extLst>
          </p:cNvPr>
          <p:cNvSpPr/>
          <p:nvPr/>
        </p:nvSpPr>
        <p:spPr>
          <a:xfrm>
            <a:off x="7583963" y="5344407"/>
            <a:ext cx="2029871" cy="1134942"/>
          </a:xfrm>
          <a:prstGeom prst="roundRect">
            <a:avLst>
              <a:gd name="adj" fmla="val 14365"/>
            </a:avLst>
          </a:prstGeom>
          <a:ln w="38100"/>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System approach to managing medicines shortages</a:t>
            </a:r>
            <a:endParaRPr kumimoji="0" lang="en-GB" sz="1400" b="0" i="0" u="none" strike="noStrike" kern="1200" cap="none" spc="0" normalizeH="0" baseline="0" noProof="0" dirty="0">
              <a:ln>
                <a:noFill/>
              </a:ln>
              <a:solidFill>
                <a:prstClr val="black"/>
              </a:solidFill>
              <a:effectLst/>
              <a:highlight>
                <a:srgbClr val="FFFF00"/>
              </a:highlight>
              <a:uLnTx/>
              <a:uFillTx/>
              <a:latin typeface="Montserrat" panose="00000500000000000000" pitchFamily="2" charset="0"/>
              <a:ea typeface="+mn-ea"/>
              <a:cs typeface="+mn-cs"/>
            </a:endParaRPr>
          </a:p>
        </p:txBody>
      </p:sp>
      <p:sp>
        <p:nvSpPr>
          <p:cNvPr id="42" name="Rectangle: Rounded Corners 41">
            <a:extLst>
              <a:ext uri="{FF2B5EF4-FFF2-40B4-BE49-F238E27FC236}">
                <a16:creationId xmlns:a16="http://schemas.microsoft.com/office/drawing/2014/main" id="{042ECF0C-05FF-18B9-0A49-396D8BEE2D5B}"/>
              </a:ext>
            </a:extLst>
          </p:cNvPr>
          <p:cNvSpPr/>
          <p:nvPr/>
        </p:nvSpPr>
        <p:spPr>
          <a:xfrm>
            <a:off x="9720861" y="5344407"/>
            <a:ext cx="2029871" cy="1108287"/>
          </a:xfrm>
          <a:prstGeom prst="roundRect">
            <a:avLst>
              <a:gd name="adj" fmla="val 10767"/>
            </a:avLst>
          </a:prstGeom>
          <a:ln w="38100"/>
        </p:spPr>
        <p:style>
          <a:lnRef idx="2">
            <a:schemeClr val="accent4"/>
          </a:lnRef>
          <a:fillRef idx="1">
            <a:schemeClr val="lt1"/>
          </a:fillRef>
          <a:effectRef idx="0">
            <a:schemeClr val="accent4"/>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Montserrat" panose="00000500000000000000" pitchFamily="2" charset="0"/>
                <a:ea typeface="+mn-ea"/>
                <a:cs typeface="+mn-cs"/>
              </a:rPr>
              <a:t>Improved and equitable access to medicines </a:t>
            </a:r>
          </a:p>
        </p:txBody>
      </p:sp>
      <p:sp>
        <p:nvSpPr>
          <p:cNvPr id="43" name="Rectangle: Rounded Corners 42">
            <a:extLst>
              <a:ext uri="{FF2B5EF4-FFF2-40B4-BE49-F238E27FC236}">
                <a16:creationId xmlns:a16="http://schemas.microsoft.com/office/drawing/2014/main" id="{98AA591B-0B82-AADB-E486-35A726F9EA80}"/>
              </a:ext>
            </a:extLst>
          </p:cNvPr>
          <p:cNvSpPr/>
          <p:nvPr/>
        </p:nvSpPr>
        <p:spPr>
          <a:xfrm>
            <a:off x="4614633" y="5337243"/>
            <a:ext cx="2520234" cy="1115451"/>
          </a:xfrm>
          <a:prstGeom prst="roundRect">
            <a:avLst>
              <a:gd name="adj" fmla="val 13906"/>
            </a:avLst>
          </a:prstGeom>
          <a:ln w="38100"/>
        </p:spPr>
        <p:style>
          <a:lnRef idx="2">
            <a:schemeClr val="accent1"/>
          </a:lnRef>
          <a:fillRef idx="1">
            <a:schemeClr val="lt1"/>
          </a:fillRef>
          <a:effectRef idx="0">
            <a:schemeClr val="accent1"/>
          </a:effectRef>
          <a:fontRef idx="minor">
            <a:schemeClr val="dk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dirty="0">
                <a:solidFill>
                  <a:prstClr val="black"/>
                </a:solidFill>
                <a:latin typeface="Montserrat" panose="00000500000000000000" pitchFamily="2" charset="0"/>
              </a:rPr>
              <a:t>Optimised health outcomes from the expenditure on medicines</a:t>
            </a:r>
            <a:endParaRPr lang="en-GB" sz="1400" dirty="0">
              <a:solidFill>
                <a:prstClr val="black"/>
              </a:solidFill>
              <a:latin typeface="Montserrat" panose="00000500000000000000" pitchFamily="2" charset="0"/>
            </a:endParaRPr>
          </a:p>
        </p:txBody>
      </p:sp>
    </p:spTree>
    <p:extLst>
      <p:ext uri="{BB962C8B-B14F-4D97-AF65-F5344CB8AC3E}">
        <p14:creationId xmlns:p14="http://schemas.microsoft.com/office/powerpoint/2010/main" val="3216440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77604-C6EF-4E35-6681-18A040FE5DD1}"/>
              </a:ext>
            </a:extLst>
          </p:cNvPr>
          <p:cNvSpPr txBox="1"/>
          <p:nvPr/>
        </p:nvSpPr>
        <p:spPr>
          <a:xfrm>
            <a:off x="304800" y="1187681"/>
            <a:ext cx="4765040" cy="5016758"/>
          </a:xfrm>
          <a:prstGeom prst="rect">
            <a:avLst/>
          </a:prstGeom>
          <a:noFill/>
        </p:spPr>
        <p:txBody>
          <a:bodyPr wrap="square">
            <a:spAutoFit/>
          </a:bodyPr>
          <a:lstStyle/>
          <a:p>
            <a:r>
              <a:rPr lang="en-GB" sz="2000" b="1" dirty="0">
                <a:solidFill>
                  <a:schemeClr val="accent1">
                    <a:lumMod val="75000"/>
                  </a:schemeClr>
                </a:solidFill>
              </a:rPr>
              <a:t>Making optimal use of medicines really makes a difference to people’s lives; </a:t>
            </a:r>
          </a:p>
          <a:p>
            <a:endParaRPr lang="en-GB" sz="2000" b="1" dirty="0">
              <a:solidFill>
                <a:schemeClr val="accent1">
                  <a:lumMod val="75000"/>
                </a:schemeClr>
              </a:solidFill>
            </a:endParaRPr>
          </a:p>
          <a:p>
            <a:r>
              <a:rPr lang="en-GB" sz="2000" dirty="0">
                <a:solidFill>
                  <a:schemeClr val="accent1">
                    <a:lumMod val="75000"/>
                  </a:schemeClr>
                </a:solidFill>
              </a:rPr>
              <a:t>I worked with a patient who was taking a lot of medicines, we worked together to safely remove some medicines. </a:t>
            </a:r>
          </a:p>
          <a:p>
            <a:endParaRPr lang="en-GB" sz="2000" dirty="0">
              <a:solidFill>
                <a:schemeClr val="accent1">
                  <a:lumMod val="75000"/>
                </a:schemeClr>
              </a:solidFill>
            </a:endParaRPr>
          </a:p>
          <a:p>
            <a:r>
              <a:rPr lang="en-GB" sz="2000" dirty="0">
                <a:solidFill>
                  <a:schemeClr val="accent1">
                    <a:lumMod val="75000"/>
                  </a:schemeClr>
                </a:solidFill>
              </a:rPr>
              <a:t>The results were that he went from never leaving his house to taking a short walk with his dog, he said his pain was 70% improved. </a:t>
            </a:r>
          </a:p>
          <a:p>
            <a:endParaRPr lang="en-GB" sz="2000" dirty="0">
              <a:solidFill>
                <a:schemeClr val="accent1">
                  <a:lumMod val="75000"/>
                </a:schemeClr>
              </a:solidFill>
            </a:endParaRPr>
          </a:p>
          <a:p>
            <a:endParaRPr lang="en-GB" sz="2000" dirty="0">
              <a:solidFill>
                <a:schemeClr val="accent1">
                  <a:lumMod val="75000"/>
                </a:schemeClr>
              </a:solidFill>
            </a:endParaRPr>
          </a:p>
          <a:p>
            <a:pPr algn="r"/>
            <a:r>
              <a:rPr lang="en-GB" sz="2000" b="1" dirty="0">
                <a:solidFill>
                  <a:schemeClr val="accent1">
                    <a:lumMod val="75000"/>
                  </a:schemeClr>
                </a:solidFill>
              </a:rPr>
              <a:t>PCN Pharmacist, Nottingham City</a:t>
            </a:r>
          </a:p>
        </p:txBody>
      </p:sp>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6" name="TextBox 5">
            <a:extLst>
              <a:ext uri="{FF2B5EF4-FFF2-40B4-BE49-F238E27FC236}">
                <a16:creationId xmlns:a16="http://schemas.microsoft.com/office/drawing/2014/main" id="{69927460-55CB-EF08-274A-9C70F09A2A9E}"/>
              </a:ext>
            </a:extLst>
          </p:cNvPr>
          <p:cNvSpPr txBox="1"/>
          <p:nvPr/>
        </p:nvSpPr>
        <p:spPr>
          <a:xfrm>
            <a:off x="5842000" y="1187681"/>
            <a:ext cx="5669280" cy="5324535"/>
          </a:xfrm>
          <a:prstGeom prst="rect">
            <a:avLst/>
          </a:prstGeom>
          <a:noFill/>
        </p:spPr>
        <p:txBody>
          <a:bodyPr wrap="square">
            <a:spAutoFit/>
          </a:bodyPr>
          <a:lstStyle/>
          <a:p>
            <a:r>
              <a:rPr lang="en-GB" sz="2000" b="1" dirty="0">
                <a:solidFill>
                  <a:srgbClr val="CA067B"/>
                </a:solidFill>
              </a:rPr>
              <a:t>Pharmacy First</a:t>
            </a:r>
          </a:p>
          <a:p>
            <a:endParaRPr lang="en-GB" sz="2000" b="1" dirty="0">
              <a:solidFill>
                <a:srgbClr val="CA067B"/>
              </a:solidFill>
            </a:endParaRPr>
          </a:p>
          <a:p>
            <a:r>
              <a:rPr lang="en-GB" sz="2000" dirty="0">
                <a:solidFill>
                  <a:srgbClr val="CA067B"/>
                </a:solidFill>
              </a:rPr>
              <a:t>‘I had to pick my daughter up from school due to a sore throat with a fever. I was able to walk into a pharmacy and after a short wait was seen by the pharmacist who was able to provide treatment for the sore throat under a patient group directive. The pharmacist was really good with my daughter, explaining everything to her. </a:t>
            </a:r>
          </a:p>
          <a:p>
            <a:endParaRPr lang="en-GB" sz="2000" dirty="0">
              <a:solidFill>
                <a:srgbClr val="CA067B"/>
              </a:solidFill>
            </a:endParaRPr>
          </a:p>
          <a:p>
            <a:r>
              <a:rPr lang="en-GB" sz="2000" b="1" dirty="0">
                <a:solidFill>
                  <a:srgbClr val="CA067B"/>
                </a:solidFill>
              </a:rPr>
              <a:t>My daughter was able to go back to school the next day and this was much easier than ringing to try and get a doctor’s appointment’</a:t>
            </a:r>
          </a:p>
          <a:p>
            <a:endParaRPr lang="en-GB" sz="2000" b="1" dirty="0">
              <a:solidFill>
                <a:srgbClr val="CA067B"/>
              </a:solidFill>
            </a:endParaRPr>
          </a:p>
          <a:p>
            <a:pPr algn="r"/>
            <a:r>
              <a:rPr lang="en-GB" sz="2000" b="1" dirty="0">
                <a:solidFill>
                  <a:srgbClr val="CA067B"/>
                </a:solidFill>
              </a:rPr>
              <a:t>Rachael  </a:t>
            </a:r>
          </a:p>
        </p:txBody>
      </p:sp>
    </p:spTree>
    <p:extLst>
      <p:ext uri="{BB962C8B-B14F-4D97-AF65-F5344CB8AC3E}">
        <p14:creationId xmlns:p14="http://schemas.microsoft.com/office/powerpoint/2010/main" val="1046834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77604-C6EF-4E35-6681-18A040FE5DD1}"/>
              </a:ext>
            </a:extLst>
          </p:cNvPr>
          <p:cNvSpPr txBox="1"/>
          <p:nvPr/>
        </p:nvSpPr>
        <p:spPr>
          <a:xfrm>
            <a:off x="249284" y="1102621"/>
            <a:ext cx="11450320" cy="5632311"/>
          </a:xfrm>
          <a:prstGeom prst="rect">
            <a:avLst/>
          </a:prstGeom>
          <a:noFill/>
        </p:spPr>
        <p:txBody>
          <a:bodyPr wrap="square" numCol="2">
            <a:spAutoFit/>
          </a:bodyPr>
          <a:lstStyle/>
          <a:p>
            <a:r>
              <a:rPr lang="en-GB" sz="2000" b="1" dirty="0">
                <a:solidFill>
                  <a:schemeClr val="accent6"/>
                </a:solidFill>
                <a:effectLst/>
                <a:ea typeface="Calibri" panose="020F0502020204030204" pitchFamily="34" charset="0"/>
              </a:rPr>
              <a:t>Utilising the full potential of Pharmacists and Pharmacy </a:t>
            </a:r>
            <a:r>
              <a:rPr lang="en-GB" sz="2000" b="1" dirty="0">
                <a:solidFill>
                  <a:schemeClr val="accent6"/>
                </a:solidFill>
                <a:ea typeface="Calibri" panose="020F0502020204030204" pitchFamily="34" charset="0"/>
              </a:rPr>
              <a:t>T</a:t>
            </a:r>
            <a:r>
              <a:rPr lang="en-GB" sz="2000" b="1" dirty="0">
                <a:solidFill>
                  <a:schemeClr val="accent6"/>
                </a:solidFill>
                <a:effectLst/>
                <a:ea typeface="Calibri" panose="020F0502020204030204" pitchFamily="34" charset="0"/>
              </a:rPr>
              <a:t>echnicians within general practice. </a:t>
            </a:r>
          </a:p>
          <a:p>
            <a:endParaRPr lang="en-GB" sz="2000" b="1" dirty="0">
              <a:solidFill>
                <a:schemeClr val="accent6"/>
              </a:solidFill>
              <a:ea typeface="Calibri" panose="020F0502020204030204" pitchFamily="34" charset="0"/>
            </a:endParaRPr>
          </a:p>
          <a:p>
            <a:r>
              <a:rPr lang="en-GB" sz="2000" dirty="0">
                <a:solidFill>
                  <a:schemeClr val="accent6"/>
                </a:solidFill>
                <a:effectLst/>
                <a:ea typeface="Calibri" panose="020F0502020204030204" pitchFamily="34" charset="0"/>
              </a:rPr>
              <a:t>The </a:t>
            </a:r>
            <a:r>
              <a:rPr lang="en-GB" sz="2000" dirty="0">
                <a:solidFill>
                  <a:schemeClr val="accent6"/>
                </a:solidFill>
                <a:ea typeface="Calibri" panose="020F0502020204030204" pitchFamily="34" charset="0"/>
              </a:rPr>
              <a:t>Pharmacy Prevention Service for Hypertension is a specialised </a:t>
            </a:r>
            <a:r>
              <a:rPr lang="en-GB" sz="2000" dirty="0">
                <a:solidFill>
                  <a:schemeClr val="accent6"/>
                </a:solidFill>
                <a:effectLst/>
                <a:ea typeface="Calibri" panose="020F0502020204030204" pitchFamily="34" charset="0"/>
              </a:rPr>
              <a:t>clinical pharmacy team who help to screen, diagnose and manage hypertensive patients across 12 practices in Nottingham providing a standardised level of care. </a:t>
            </a:r>
          </a:p>
          <a:p>
            <a:endParaRPr lang="en-GB" sz="2000" dirty="0">
              <a:solidFill>
                <a:schemeClr val="accent6"/>
              </a:solidFill>
              <a:ea typeface="Calibri" panose="020F0502020204030204" pitchFamily="34" charset="0"/>
            </a:endParaRPr>
          </a:p>
          <a:p>
            <a:r>
              <a:rPr lang="en-GB" sz="2000" dirty="0">
                <a:solidFill>
                  <a:schemeClr val="accent6"/>
                </a:solidFill>
                <a:effectLst/>
                <a:ea typeface="Calibri" panose="020F0502020204030204" pitchFamily="34" charset="0"/>
              </a:rPr>
              <a:t>In the first year 312 patients were newly diagnosed with hypertension which we know is already starting to prevent heart attacks and strokes for people living in this area. </a:t>
            </a:r>
          </a:p>
          <a:p>
            <a:endParaRPr lang="en-GB" sz="2000" b="1" dirty="0">
              <a:solidFill>
                <a:schemeClr val="accent6"/>
              </a:solidFill>
              <a:effectLst/>
              <a:ea typeface="Calibri" panose="020F0502020204030204" pitchFamily="34" charset="0"/>
            </a:endParaRPr>
          </a:p>
          <a:p>
            <a:r>
              <a:rPr lang="en-GB" sz="2000" dirty="0">
                <a:effectLst/>
                <a:ea typeface="Calibri" panose="020F0502020204030204" pitchFamily="34" charset="0"/>
              </a:rPr>
              <a:t> </a:t>
            </a:r>
          </a:p>
          <a:p>
            <a:pPr lvl="1" fontAlgn="base"/>
            <a:endParaRPr lang="en-US" sz="2000" dirty="0">
              <a:solidFill>
                <a:srgbClr val="7030A0"/>
              </a:solidFill>
              <a:effectLst/>
              <a:ea typeface="Calibri" panose="020F0502020204030204" pitchFamily="34" charset="0"/>
            </a:endParaRPr>
          </a:p>
          <a:p>
            <a:pPr lvl="1" fontAlgn="base"/>
            <a:r>
              <a:rPr lang="en-US" sz="2000" dirty="0">
                <a:solidFill>
                  <a:srgbClr val="7030A0"/>
                </a:solidFill>
                <a:effectLst/>
                <a:ea typeface="Calibri" panose="020F0502020204030204" pitchFamily="34" charset="0"/>
              </a:rPr>
              <a:t>“</a:t>
            </a:r>
            <a:r>
              <a:rPr lang="en-GB" sz="2000" dirty="0">
                <a:solidFill>
                  <a:srgbClr val="7030A0"/>
                </a:solidFill>
                <a:effectLst/>
                <a:ea typeface="Calibri" panose="020F0502020204030204" pitchFamily="34" charset="0"/>
              </a:rPr>
              <a:t>As a GP within Nottingham West PCN I have thoroughly welcomed this initiative at a time when capacity is such an important issue for primary care.  </a:t>
            </a:r>
          </a:p>
          <a:p>
            <a:pPr lvl="1" fontAlgn="base"/>
            <a:r>
              <a:rPr lang="en-US" sz="2000" dirty="0">
                <a:solidFill>
                  <a:srgbClr val="7030A0"/>
                </a:solidFill>
                <a:effectLst/>
                <a:ea typeface="Calibri" panose="020F0502020204030204" pitchFamily="34" charset="0"/>
              </a:rPr>
              <a:t>The </a:t>
            </a:r>
            <a:r>
              <a:rPr lang="en-GB" sz="2000" dirty="0">
                <a:solidFill>
                  <a:srgbClr val="7030A0"/>
                </a:solidFill>
                <a:effectLst/>
                <a:ea typeface="Calibri" panose="020F0502020204030204" pitchFamily="34" charset="0"/>
              </a:rPr>
              <a:t>team have demonstrated that they can safely and proactively manage </a:t>
            </a:r>
            <a:r>
              <a:rPr lang="en-GB" sz="2000" dirty="0">
                <a:solidFill>
                  <a:srgbClr val="7030A0"/>
                </a:solidFill>
                <a:ea typeface="Calibri" panose="020F0502020204030204" pitchFamily="34" charset="0"/>
              </a:rPr>
              <a:t>these patients to high clinical standards </a:t>
            </a:r>
            <a:r>
              <a:rPr lang="en-GB" sz="2000" dirty="0">
                <a:solidFill>
                  <a:srgbClr val="7030A0"/>
                </a:solidFill>
                <a:effectLst/>
                <a:ea typeface="Calibri" panose="020F0502020204030204" pitchFamily="34" charset="0"/>
              </a:rPr>
              <a:t>on behalf of 12 practices</a:t>
            </a:r>
            <a:r>
              <a:rPr lang="en-US" sz="2000" dirty="0">
                <a:solidFill>
                  <a:srgbClr val="7030A0"/>
                </a:solidFill>
                <a:effectLst/>
                <a:ea typeface="Calibri" panose="020F0502020204030204" pitchFamily="34" charset="0"/>
              </a:rPr>
              <a:t>.  </a:t>
            </a:r>
          </a:p>
          <a:p>
            <a:pPr lvl="1" fontAlgn="base"/>
            <a:endParaRPr lang="en-US" sz="2000" b="1" dirty="0">
              <a:solidFill>
                <a:srgbClr val="7030A0"/>
              </a:solidFill>
              <a:ea typeface="Calibri" panose="020F0502020204030204" pitchFamily="34" charset="0"/>
            </a:endParaRPr>
          </a:p>
          <a:p>
            <a:pPr lvl="1" fontAlgn="base"/>
            <a:r>
              <a:rPr lang="en-US" sz="2000" b="1" dirty="0">
                <a:solidFill>
                  <a:srgbClr val="7030A0"/>
                </a:solidFill>
                <a:effectLst/>
                <a:ea typeface="Calibri" panose="020F0502020204030204" pitchFamily="34" charset="0"/>
              </a:rPr>
              <a:t>The capacity this </a:t>
            </a:r>
            <a:r>
              <a:rPr lang="en-GB" sz="2000" b="1" dirty="0">
                <a:solidFill>
                  <a:srgbClr val="7030A0"/>
                </a:solidFill>
                <a:effectLst/>
                <a:ea typeface="Calibri" panose="020F0502020204030204" pitchFamily="34" charset="0"/>
              </a:rPr>
              <a:t>team have released in general practices has the potential to help transform how primary care is delivered in future</a:t>
            </a:r>
            <a:r>
              <a:rPr lang="en-US" sz="2000" b="1" dirty="0">
                <a:solidFill>
                  <a:srgbClr val="7030A0"/>
                </a:solidFill>
                <a:effectLst/>
                <a:ea typeface="Calibri" panose="020F0502020204030204" pitchFamily="34" charset="0"/>
              </a:rPr>
              <a:t>.”​ </a:t>
            </a:r>
          </a:p>
          <a:p>
            <a:pPr lvl="1" algn="r" fontAlgn="base"/>
            <a:endParaRPr lang="en-US" sz="2000" b="1" dirty="0">
              <a:solidFill>
                <a:srgbClr val="7030A0"/>
              </a:solidFill>
            </a:endParaRPr>
          </a:p>
          <a:p>
            <a:pPr lvl="1" algn="r" fontAlgn="base"/>
            <a:r>
              <a:rPr lang="en-US" sz="2000" b="1" dirty="0">
                <a:solidFill>
                  <a:srgbClr val="7030A0"/>
                </a:solidFill>
              </a:rPr>
              <a:t>Professor of Primary Health Care Tony </a:t>
            </a:r>
            <a:r>
              <a:rPr lang="en-GB" sz="2000" b="1" dirty="0">
                <a:solidFill>
                  <a:srgbClr val="7030A0"/>
                </a:solidFill>
              </a:rPr>
              <a:t>Avery</a:t>
            </a:r>
          </a:p>
        </p:txBody>
      </p:sp>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3855356"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953214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4C77604-C6EF-4E35-6681-18A040FE5DD1}"/>
              </a:ext>
            </a:extLst>
          </p:cNvPr>
          <p:cNvSpPr txBox="1"/>
          <p:nvPr/>
        </p:nvSpPr>
        <p:spPr>
          <a:xfrm>
            <a:off x="335280" y="1175444"/>
            <a:ext cx="5303520" cy="4708981"/>
          </a:xfrm>
          <a:prstGeom prst="rect">
            <a:avLst/>
          </a:prstGeom>
          <a:noFill/>
        </p:spPr>
        <p:txBody>
          <a:bodyPr wrap="square" numCol="1">
            <a:spAutoFit/>
          </a:bodyPr>
          <a:lstStyle/>
          <a:p>
            <a:r>
              <a:rPr lang="en-GB" sz="2000" b="1" dirty="0">
                <a:solidFill>
                  <a:srgbClr val="CA067B"/>
                </a:solidFill>
              </a:rPr>
              <a:t>Community Pharmacies and Local GP Practices Working Together to Provide Access to Medicines </a:t>
            </a:r>
          </a:p>
          <a:p>
            <a:endParaRPr lang="en-GB" sz="2000" b="1" dirty="0">
              <a:solidFill>
                <a:srgbClr val="CA067B"/>
              </a:solidFill>
            </a:endParaRPr>
          </a:p>
          <a:p>
            <a:r>
              <a:rPr lang="en-GB" sz="2000" dirty="0">
                <a:solidFill>
                  <a:srgbClr val="CA067B"/>
                </a:solidFill>
              </a:rPr>
              <a:t>A patient receiving palliative care for a fungating tumour needed a special-order pain relief medicine. </a:t>
            </a:r>
          </a:p>
          <a:p>
            <a:endParaRPr lang="en-GB" sz="2000" dirty="0">
              <a:solidFill>
                <a:srgbClr val="CA067B"/>
              </a:solidFill>
            </a:endParaRPr>
          </a:p>
          <a:p>
            <a:r>
              <a:rPr lang="en-GB" sz="2000" dirty="0">
                <a:solidFill>
                  <a:srgbClr val="CA067B"/>
                </a:solidFill>
              </a:rPr>
              <a:t>The PCN Pharmacist contacted the pharmacy who went above and beyond to obtain the product at the best value to the NHS and delivered to the patient free of charge as the family did not drive. </a:t>
            </a:r>
          </a:p>
          <a:p>
            <a:endParaRPr lang="en-GB" sz="2000" dirty="0">
              <a:solidFill>
                <a:srgbClr val="CA067B"/>
              </a:solidFill>
            </a:endParaRPr>
          </a:p>
        </p:txBody>
      </p:sp>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3855356"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1690"/>
            <a:ext cx="4179905" cy="45719"/>
          </a:xfrm>
          <a:prstGeom prst="rect">
            <a:avLst/>
          </a:prstGeom>
        </p:spPr>
      </p:pic>
      <p:sp>
        <p:nvSpPr>
          <p:cNvPr id="7" name="TextBox 6">
            <a:extLst>
              <a:ext uri="{FF2B5EF4-FFF2-40B4-BE49-F238E27FC236}">
                <a16:creationId xmlns:a16="http://schemas.microsoft.com/office/drawing/2014/main" id="{E9B13836-ACC4-CD48-3E2F-AC4D9DBDC22C}"/>
              </a:ext>
            </a:extLst>
          </p:cNvPr>
          <p:cNvSpPr txBox="1"/>
          <p:nvPr/>
        </p:nvSpPr>
        <p:spPr>
          <a:xfrm>
            <a:off x="6466840" y="1166842"/>
            <a:ext cx="5034280" cy="1938992"/>
          </a:xfrm>
          <a:prstGeom prst="rect">
            <a:avLst/>
          </a:prstGeom>
          <a:noFill/>
        </p:spPr>
        <p:txBody>
          <a:bodyPr wrap="square">
            <a:spAutoFit/>
          </a:bodyPr>
          <a:lstStyle/>
          <a:p>
            <a:r>
              <a:rPr lang="en-GB" sz="2000" dirty="0">
                <a:solidFill>
                  <a:srgbClr val="CA067B"/>
                </a:solidFill>
              </a:rPr>
              <a:t>This made a huge difference to the patient and their family as the medicines helped to reduce the patient’s pain at the end of their life.</a:t>
            </a:r>
          </a:p>
          <a:p>
            <a:endParaRPr lang="en-GB" sz="2000" dirty="0">
              <a:solidFill>
                <a:srgbClr val="CA067B"/>
              </a:solidFill>
            </a:endParaRPr>
          </a:p>
          <a:p>
            <a:pPr algn="r"/>
            <a:r>
              <a:rPr lang="en-GB" sz="2000" b="1" dirty="0">
                <a:solidFill>
                  <a:srgbClr val="CA067B"/>
                </a:solidFill>
              </a:rPr>
              <a:t>Vantage Community Pharmacy</a:t>
            </a:r>
          </a:p>
        </p:txBody>
      </p:sp>
    </p:spTree>
    <p:extLst>
      <p:ext uri="{BB962C8B-B14F-4D97-AF65-F5344CB8AC3E}">
        <p14:creationId xmlns:p14="http://schemas.microsoft.com/office/powerpoint/2010/main" val="75113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A37B-38C0-BAE9-F032-07C82649106C}"/>
              </a:ext>
            </a:extLst>
          </p:cNvPr>
          <p:cNvSpPr txBox="1">
            <a:spLocks noGrp="1"/>
          </p:cNvSpPr>
          <p:nvPr>
            <p:ph type="title" idx="4294967295"/>
          </p:nvPr>
        </p:nvSpPr>
        <p:spPr>
          <a:xfrm>
            <a:off x="468924" y="346906"/>
            <a:ext cx="4265636"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Contents</a:t>
            </a:r>
            <a:endParaRPr kumimoji="0" lang="en-US" sz="28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endParaRPr>
          </a:p>
        </p:txBody>
      </p:sp>
      <p:sp>
        <p:nvSpPr>
          <p:cNvPr id="3" name="TextBox 2">
            <a:extLst>
              <a:ext uri="{FF2B5EF4-FFF2-40B4-BE49-F238E27FC236}">
                <a16:creationId xmlns:a16="http://schemas.microsoft.com/office/drawing/2014/main" id="{D24844E1-C332-3A67-F715-4CE68C457BDC}"/>
              </a:ext>
            </a:extLst>
          </p:cNvPr>
          <p:cNvSpPr txBox="1"/>
          <p:nvPr/>
        </p:nvSpPr>
        <p:spPr>
          <a:xfrm>
            <a:off x="349821" y="962459"/>
            <a:ext cx="11624463" cy="5601533"/>
          </a:xfrm>
          <a:prstGeom prst="rect">
            <a:avLst/>
          </a:prstGeom>
          <a:noFill/>
          <a:ln w="38100">
            <a:noFill/>
          </a:ln>
        </p:spPr>
        <p:txBody>
          <a:bodyPr wrap="square" lIns="91440" tIns="45720" rIns="91440" bIns="45720" rtlCol="0" anchor="t">
            <a:spAutoFit/>
          </a:bodyPr>
          <a:lstStyle/>
          <a:p>
            <a:pPr marL="457200" indent="-457200" defTabSz="890588">
              <a:spcBef>
                <a:spcPts val="600"/>
              </a:spcBef>
              <a:spcAft>
                <a:spcPts val="600"/>
              </a:spcAft>
              <a:buFont typeface="+mj-lt"/>
              <a:buAutoNum type="arabicPeriod"/>
            </a:pPr>
            <a:r>
              <a:rPr lang="en-US" b="1" dirty="0">
                <a:solidFill>
                  <a:schemeClr val="bg2">
                    <a:lumMod val="50000"/>
                  </a:schemeClr>
                </a:solidFill>
                <a:latin typeface="Montserrat" panose="00000500000000000000" pitchFamily="2" charset="0"/>
              </a:rPr>
              <a:t>Foreword											3</a:t>
            </a:r>
            <a:endParaRPr lang="en-US" dirty="0">
              <a:solidFill>
                <a:schemeClr val="bg2">
                  <a:lumMod val="50000"/>
                </a:schemeClr>
              </a:solidFill>
              <a:latin typeface="Montserrat" panose="00000500000000000000" pitchFamily="2" charset="0"/>
            </a:endParaRPr>
          </a:p>
          <a:p>
            <a:pPr marL="444500" indent="-444500" defTabSz="890588">
              <a:spcBef>
                <a:spcPts val="600"/>
              </a:spcBef>
              <a:buFont typeface="+mj-lt"/>
              <a:buAutoNum type="arabicPeriod"/>
            </a:pPr>
            <a:r>
              <a:rPr lang="en-US" b="1" dirty="0">
                <a:solidFill>
                  <a:schemeClr val="bg2">
                    <a:lumMod val="50000"/>
                  </a:schemeClr>
                </a:solidFill>
                <a:latin typeface="Montserrat" panose="00000500000000000000" pitchFamily="2" charset="0"/>
              </a:rPr>
              <a:t>Introduction										4-5 </a:t>
            </a:r>
          </a:p>
          <a:p>
            <a:pPr marL="730250" indent="-285750" defTabSz="890588">
              <a:buFont typeface="Arial" panose="020B0604020202020204" pitchFamily="34" charset="0"/>
              <a:buChar char="•"/>
            </a:pPr>
            <a:r>
              <a:rPr lang="en-US" dirty="0">
                <a:solidFill>
                  <a:schemeClr val="bg2">
                    <a:lumMod val="50000"/>
                  </a:schemeClr>
                </a:solidFill>
                <a:latin typeface="Montserrat" panose="00000500000000000000" pitchFamily="2" charset="0"/>
              </a:rPr>
              <a:t>What is Medicines Optimisation? </a:t>
            </a:r>
          </a:p>
          <a:p>
            <a:pPr marL="742950" lvl="1" indent="-285750">
              <a:buFont typeface="Arial" panose="020B0604020202020204" pitchFamily="34" charset="0"/>
              <a:buChar char="•"/>
            </a:pPr>
            <a:r>
              <a:rPr lang="en-US" dirty="0">
                <a:solidFill>
                  <a:schemeClr val="bg2">
                    <a:lumMod val="50000"/>
                  </a:schemeClr>
                </a:solidFill>
                <a:latin typeface="Montserrat" panose="00000500000000000000" pitchFamily="2" charset="0"/>
              </a:rPr>
              <a:t>The Case and Opportunity for Change							</a:t>
            </a:r>
          </a:p>
          <a:p>
            <a:pPr marL="457200" indent="-457200" defTabSz="890588">
              <a:spcBef>
                <a:spcPts val="600"/>
              </a:spcBef>
              <a:buFont typeface="+mj-lt"/>
              <a:buAutoNum type="arabicPeriod" startAt="3"/>
            </a:pPr>
            <a:r>
              <a:rPr lang="en-US" b="1" dirty="0">
                <a:solidFill>
                  <a:schemeClr val="bg2">
                    <a:lumMod val="50000"/>
                  </a:schemeClr>
                </a:solidFill>
                <a:latin typeface="Montserrat" panose="00000500000000000000" pitchFamily="2" charset="0"/>
              </a:rPr>
              <a:t>Our Shared Purpose									6</a:t>
            </a:r>
          </a:p>
          <a:p>
            <a:pPr marL="457200" indent="-457200" defTabSz="890588">
              <a:spcBef>
                <a:spcPts val="600"/>
              </a:spcBef>
              <a:buFont typeface="+mj-lt"/>
              <a:buAutoNum type="arabicPeriod" startAt="3"/>
            </a:pPr>
            <a:r>
              <a:rPr lang="en-US" b="1" dirty="0">
                <a:solidFill>
                  <a:schemeClr val="bg2">
                    <a:lumMod val="50000"/>
                  </a:schemeClr>
                </a:solidFill>
                <a:latin typeface="Montserrat" panose="00000500000000000000" pitchFamily="2" charset="0"/>
              </a:rPr>
              <a:t>What’s Important for People and our Health And Care System				7-9</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What Medicines Optimisation Means For Person Centred Care			10</a:t>
            </a:r>
          </a:p>
          <a:p>
            <a:pPr marL="457200" indent="-457200" defTabSz="890588">
              <a:spcBef>
                <a:spcPts val="600"/>
              </a:spcBef>
              <a:buFont typeface="+mj-lt"/>
              <a:buAutoNum type="arabicPeriod" startAt="3"/>
            </a:pPr>
            <a:r>
              <a:rPr lang="en-GB" b="1" dirty="0">
                <a:solidFill>
                  <a:schemeClr val="bg2">
                    <a:lumMod val="50000"/>
                  </a:schemeClr>
                </a:solidFill>
                <a:latin typeface="Montserrat" panose="00000500000000000000" pitchFamily="2" charset="0"/>
              </a:rPr>
              <a:t>Delivery of our Shared Purpose through our Strategic Aims and Key Enablers		</a:t>
            </a:r>
            <a:r>
              <a:rPr lang="en-US" b="1" dirty="0">
                <a:solidFill>
                  <a:schemeClr val="bg2">
                    <a:lumMod val="50000"/>
                  </a:schemeClr>
                </a:solidFill>
                <a:latin typeface="Montserrat" panose="00000500000000000000" pitchFamily="2" charset="0"/>
              </a:rPr>
              <a:t>11</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kumimoji="0" lang="en-US" sz="1800" b="1" i="0" u="none" strike="noStrike" kern="1200" cap="none" spc="0" normalizeH="0" baseline="0" noProof="0" dirty="0">
                <a:ln>
                  <a:noFill/>
                </a:ln>
                <a:solidFill>
                  <a:schemeClr val="bg2">
                    <a:lumMod val="50000"/>
                  </a:schemeClr>
                </a:solidFill>
                <a:effectLst/>
                <a:uLnTx/>
                <a:uFillTx/>
                <a:latin typeface="Montserrat"/>
                <a:ea typeface="+mj-ea"/>
                <a:cs typeface="+mj-cs"/>
              </a:rPr>
              <a:t>Key Principles to </a:t>
            </a:r>
            <a:r>
              <a:rPr lang="en-US" sz="1800" b="1" dirty="0">
                <a:solidFill>
                  <a:schemeClr val="bg2">
                    <a:lumMod val="50000"/>
                  </a:schemeClr>
                </a:solidFill>
                <a:latin typeface="Montserrat"/>
              </a:rPr>
              <a:t>Guide</a:t>
            </a:r>
            <a:r>
              <a:rPr kumimoji="0" lang="en-US" sz="1800" b="1" i="0" u="none" strike="noStrike" kern="1200" cap="none" spc="0" normalizeH="0" baseline="0" noProof="0" dirty="0">
                <a:ln>
                  <a:noFill/>
                </a:ln>
                <a:solidFill>
                  <a:schemeClr val="bg2">
                    <a:lumMod val="50000"/>
                  </a:schemeClr>
                </a:solidFill>
                <a:effectLst/>
                <a:uLnTx/>
                <a:uFillTx/>
                <a:latin typeface="Montserrat"/>
                <a:ea typeface="+mj-ea"/>
                <a:cs typeface="+mj-cs"/>
              </a:rPr>
              <a:t> our Work</a:t>
            </a:r>
            <a:r>
              <a:rPr lang="en-US" b="1" dirty="0">
                <a:solidFill>
                  <a:schemeClr val="bg2">
                    <a:lumMod val="50000"/>
                  </a:schemeClr>
                </a:solidFill>
                <a:latin typeface="Montserrat" panose="00000500000000000000" pitchFamily="2" charset="0"/>
              </a:rPr>
              <a:t>							12</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kumimoji="0" lang="en-US" sz="1800" b="1" i="0" u="none" strike="noStrike" kern="1200" cap="none" spc="0" normalizeH="0" baseline="0" noProof="0" dirty="0">
                <a:ln>
                  <a:noFill/>
                </a:ln>
                <a:solidFill>
                  <a:schemeClr val="bg2">
                    <a:lumMod val="50000"/>
                  </a:schemeClr>
                </a:solidFill>
                <a:effectLst/>
                <a:uLnTx/>
                <a:uFillTx/>
                <a:latin typeface="Montserrat"/>
                <a:ea typeface="+mj-ea"/>
                <a:cs typeface="+mj-cs"/>
              </a:rPr>
              <a:t>Key Enablers to Help Deliver this Work</a:t>
            </a:r>
            <a:r>
              <a:rPr lang="en-US" b="1" dirty="0">
                <a:solidFill>
                  <a:schemeClr val="bg2">
                    <a:lumMod val="50000"/>
                  </a:schemeClr>
                </a:solidFill>
                <a:latin typeface="Montserrat" panose="00000500000000000000" pitchFamily="2" charset="0"/>
              </a:rPr>
              <a:t>						13</a:t>
            </a:r>
            <a:endParaRPr lang="en-US" dirty="0">
              <a:solidFill>
                <a:schemeClr val="bg2">
                  <a:lumMod val="50000"/>
                </a:schemeClr>
              </a:solidFill>
              <a:latin typeface="Montserrat" panose="00000500000000000000" pitchFamily="2" charset="0"/>
            </a:endParaRPr>
          </a:p>
          <a:p>
            <a:pPr marL="457200" indent="-457200">
              <a:spcBef>
                <a:spcPts val="600"/>
              </a:spcBef>
              <a:buFont typeface="+mj-lt"/>
              <a:buAutoNum type="arabicPeriod" startAt="3"/>
              <a:tabLst>
                <a:tab pos="10675938" algn="l"/>
              </a:tabLst>
            </a:pPr>
            <a:r>
              <a:rPr lang="en-GB" b="1" dirty="0">
                <a:solidFill>
                  <a:schemeClr val="bg2">
                    <a:lumMod val="50000"/>
                  </a:schemeClr>
                </a:solidFill>
                <a:latin typeface="Montserrat" panose="00000500000000000000" pitchFamily="2" charset="0"/>
              </a:rPr>
              <a:t>Our Improvement Plan	14-15</a:t>
            </a:r>
          </a:p>
          <a:p>
            <a:pPr marL="457200" indent="-457200">
              <a:spcBef>
                <a:spcPts val="600"/>
              </a:spcBef>
              <a:buFont typeface="+mj-lt"/>
              <a:buAutoNum type="arabicPeriod" startAt="3"/>
              <a:tabLst>
                <a:tab pos="10675938" algn="l"/>
              </a:tabLst>
            </a:pPr>
            <a:r>
              <a:rPr lang="en-GB" b="1" dirty="0">
                <a:solidFill>
                  <a:schemeClr val="bg2">
                    <a:lumMod val="50000"/>
                  </a:schemeClr>
                </a:solidFill>
                <a:latin typeface="Montserrat" panose="00000500000000000000" pitchFamily="2" charset="0"/>
              </a:rPr>
              <a:t>How Will We Measure Success And Monitor Improvement?</a:t>
            </a:r>
            <a:r>
              <a:rPr lang="en-US" b="1" dirty="0">
                <a:solidFill>
                  <a:schemeClr val="bg2">
                    <a:lumMod val="50000"/>
                  </a:schemeClr>
                </a:solidFill>
                <a:latin typeface="Montserrat" panose="00000500000000000000" pitchFamily="2" charset="0"/>
              </a:rPr>
              <a:t>	16	</a:t>
            </a:r>
            <a:endParaRPr lang="en-US" dirty="0">
              <a:solidFill>
                <a:schemeClr val="bg2">
                  <a:lumMod val="50000"/>
                </a:schemeClr>
              </a:solidFill>
              <a:latin typeface="Montserrat" panose="00000500000000000000" pitchFamily="2" charset="0"/>
            </a:endParaRP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Case Studies									17-19</a:t>
            </a: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Thank you										20</a:t>
            </a:r>
          </a:p>
          <a:p>
            <a:pPr marL="457200" indent="-457200" defTabSz="969963">
              <a:spcBef>
                <a:spcPts val="600"/>
              </a:spcBef>
              <a:buFont typeface="+mj-lt"/>
              <a:buAutoNum type="arabicPeriod" startAt="3"/>
            </a:pPr>
            <a:r>
              <a:rPr lang="en-US" b="1" dirty="0">
                <a:solidFill>
                  <a:schemeClr val="bg2">
                    <a:lumMod val="50000"/>
                  </a:schemeClr>
                </a:solidFill>
                <a:latin typeface="Montserrat" panose="00000500000000000000" pitchFamily="2" charset="0"/>
              </a:rPr>
              <a:t>Glossary										21</a:t>
            </a:r>
          </a:p>
          <a:p>
            <a:pPr marL="457200" indent="-457200" defTabSz="1066800">
              <a:spcBef>
                <a:spcPts val="600"/>
              </a:spcBef>
              <a:buFont typeface="+mj-lt"/>
              <a:buAutoNum type="arabicPeriod" startAt="3"/>
              <a:tabLst>
                <a:tab pos="10675938" algn="l"/>
              </a:tabLst>
            </a:pPr>
            <a:r>
              <a:rPr lang="en-US" b="1" dirty="0">
                <a:solidFill>
                  <a:schemeClr val="bg2">
                    <a:lumMod val="50000"/>
                  </a:schemeClr>
                </a:solidFill>
                <a:latin typeface="Montserrat" panose="00000500000000000000" pitchFamily="2" charset="0"/>
              </a:rPr>
              <a:t>Appendices</a:t>
            </a:r>
            <a:r>
              <a:rPr lang="en-US" dirty="0">
                <a:solidFill>
                  <a:schemeClr val="bg2">
                    <a:lumMod val="50000"/>
                  </a:schemeClr>
                </a:solidFill>
                <a:latin typeface="Montserrat" panose="00000500000000000000" pitchFamily="2" charset="0"/>
              </a:rPr>
              <a:t>	</a:t>
            </a:r>
            <a:r>
              <a:rPr lang="en-US" b="1" dirty="0">
                <a:solidFill>
                  <a:schemeClr val="bg2">
                    <a:lumMod val="50000"/>
                  </a:schemeClr>
                </a:solidFill>
                <a:latin typeface="Montserrat" panose="00000500000000000000" pitchFamily="2" charset="0"/>
              </a:rPr>
              <a:t>22-26 </a:t>
            </a:r>
          </a:p>
        </p:txBody>
      </p:sp>
      <p:pic>
        <p:nvPicPr>
          <p:cNvPr id="8" name="Picture 7">
            <a:extLst>
              <a:ext uri="{FF2B5EF4-FFF2-40B4-BE49-F238E27FC236}">
                <a16:creationId xmlns:a16="http://schemas.microsoft.com/office/drawing/2014/main" id="{43438EA6-CF70-B8AD-04B5-18FAEEBAAF4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5817"/>
            <a:ext cx="4179905" cy="45719"/>
          </a:xfrm>
          <a:prstGeom prst="rect">
            <a:avLst/>
          </a:prstGeom>
        </p:spPr>
      </p:pic>
    </p:spTree>
    <p:extLst>
      <p:ext uri="{BB962C8B-B14F-4D97-AF65-F5344CB8AC3E}">
        <p14:creationId xmlns:p14="http://schemas.microsoft.com/office/powerpoint/2010/main" val="1492338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D45A00D-73F0-57F0-AC92-4A8390F54E98}"/>
              </a:ext>
            </a:extLst>
          </p:cNvPr>
          <p:cNvSpPr txBox="1">
            <a:spLocks noGrp="1"/>
          </p:cNvSpPr>
          <p:nvPr>
            <p:ph type="title" idx="4294967295"/>
          </p:nvPr>
        </p:nvSpPr>
        <p:spPr>
          <a:xfrm>
            <a:off x="249284" y="356620"/>
            <a:ext cx="3855356" cy="4571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E7E6E6">
                    <a:lumMod val="50000"/>
                  </a:srgbClr>
                </a:solidFill>
                <a:effectLst/>
                <a:uLnTx/>
                <a:uFillTx/>
                <a:latin typeface="Montserrat"/>
                <a:ea typeface="+mj-ea"/>
                <a:cs typeface="+mj-cs"/>
              </a:rPr>
              <a:t>Case Studies</a:t>
            </a:r>
          </a:p>
        </p:txBody>
      </p:sp>
      <p:pic>
        <p:nvPicPr>
          <p:cNvPr id="5" name="Picture 4">
            <a:extLst>
              <a:ext uri="{FF2B5EF4-FFF2-40B4-BE49-F238E27FC236}">
                <a16:creationId xmlns:a16="http://schemas.microsoft.com/office/drawing/2014/main" id="{C11D2F88-942D-7AFF-5159-A924981EC99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622299"/>
            <a:ext cx="4179905" cy="117950"/>
          </a:xfrm>
          <a:prstGeom prst="rect">
            <a:avLst/>
          </a:prstGeom>
        </p:spPr>
      </p:pic>
      <p:sp>
        <p:nvSpPr>
          <p:cNvPr id="2" name="TextBox 1">
            <a:extLst>
              <a:ext uri="{FF2B5EF4-FFF2-40B4-BE49-F238E27FC236}">
                <a16:creationId xmlns:a16="http://schemas.microsoft.com/office/drawing/2014/main" id="{E526E4AD-4CEB-70DD-4F2E-F845F79C5E3E}"/>
              </a:ext>
            </a:extLst>
          </p:cNvPr>
          <p:cNvSpPr txBox="1"/>
          <p:nvPr/>
        </p:nvSpPr>
        <p:spPr>
          <a:xfrm>
            <a:off x="356152" y="1357774"/>
            <a:ext cx="11479696" cy="5250500"/>
          </a:xfrm>
          <a:prstGeom prst="rect">
            <a:avLst/>
          </a:prstGeom>
          <a:noFill/>
        </p:spPr>
        <p:txBody>
          <a:bodyPr wrap="square" numCol="2">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The pharmacy service within Nottinghamshire Healthcare Trust is a specialist team with expert knowledge about medicines used for mental health conditions. They support people to get the best outcomes from their medicines.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A patient attended clinic, after looking at her medications,  I saw that she was taking a high dose of anticholinergic medication </a:t>
            </a:r>
            <a:r>
              <a:rPr kumimoji="0" lang="en-GB" sz="1400" i="0" u="none" strike="noStrike" kern="1200" cap="none" spc="0" normalizeH="0" baseline="0" noProof="0" dirty="0">
                <a:ln>
                  <a:noFill/>
                </a:ln>
                <a:solidFill>
                  <a:schemeClr val="accent1"/>
                </a:solidFill>
                <a:effectLst/>
                <a:uLnTx/>
                <a:uFillTx/>
                <a:ea typeface="+mn-ea"/>
                <a:cs typeface="+mn-cs"/>
              </a:rPr>
              <a:t>which was for a side effect of a previous medication which she was no longer taking.  She also had involuntary facial movements which could be made worst by the anticholinergic medication.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solidFill>
                <a:schemeClr val="accent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ea typeface="+mn-ea"/>
                <a:cs typeface="+mn-cs"/>
              </a:rPr>
              <a:t>I talked to her about whether she wanted to make some medication changes that may help reduce her involuntary movements, she was adamant to not make medication changes as when this had happened in the past and she had felt unwell.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schemeClr val="accent1"/>
                </a:solidFill>
                <a:effectLst/>
                <a:uLnTx/>
                <a:uFillTx/>
                <a:ea typeface="+mn-ea"/>
                <a:cs typeface="+mn-cs"/>
              </a:rPr>
              <a:t>The patient could not speak clearly due to her facial movements, she also presented with confusion. I assessed she was at significant risk of falls and that the involuntary movements were affecting her day-to-day life.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During the consultation, we discussed the indications of all her medications and talked about her concerns about mental health stability.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lvl="0"/>
            <a:r>
              <a:rPr kumimoji="0" lang="en-GB" sz="1400" b="0" i="0" u="none" strike="noStrike" kern="1200" cap="none" spc="0" normalizeH="0" baseline="0" noProof="0" dirty="0">
                <a:ln>
                  <a:noFill/>
                </a:ln>
                <a:solidFill>
                  <a:schemeClr val="accent1"/>
                </a:solidFill>
                <a:effectLst/>
                <a:uLnTx/>
                <a:uFillTx/>
                <a:ea typeface="+mn-ea"/>
                <a:cs typeface="+mn-cs"/>
              </a:rPr>
              <a:t>I explained why we are concerned about a high dose of anticholinergic medicines as they could contribute to other problems such as falls and confusion. I reassured her </a:t>
            </a:r>
            <a:r>
              <a:rPr lang="en-GB" sz="1400" dirty="0">
                <a:solidFill>
                  <a:schemeClr val="accent1"/>
                </a:solidFill>
              </a:rPr>
              <a:t>that changes in this type of medication should not affect her mental health and that </a:t>
            </a:r>
            <a:r>
              <a:rPr kumimoji="0" lang="en-GB" sz="1400" b="0" i="0" u="none" strike="noStrike" kern="1200" cap="none" spc="0" normalizeH="0" baseline="0" noProof="0" dirty="0">
                <a:ln>
                  <a:noFill/>
                </a:ln>
                <a:solidFill>
                  <a:schemeClr val="accent1"/>
                </a:solidFill>
                <a:effectLst/>
                <a:uLnTx/>
                <a:uFillTx/>
                <a:ea typeface="+mn-ea"/>
                <a:cs typeface="+mn-cs"/>
              </a:rPr>
              <a:t>we would keep all changes under review.</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After this discussion the patient agreed that she would like to make the change to  slowly reduce the anticholinergic medicine over the next few months.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chemeClr val="accent1"/>
                </a:solidFill>
                <a:effectLst/>
                <a:uLnTx/>
                <a:uFillTx/>
                <a:ea typeface="+mn-ea"/>
                <a:cs typeface="+mn-cs"/>
              </a:rPr>
              <a:t>After a few months I observed that she spoke more clearly with less involuntary movements. Her risk of falls has also decreased.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chemeClr val="accent1"/>
              </a:solidFill>
              <a:effectLst/>
              <a:uLnTx/>
              <a:uFillTx/>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ea typeface="+mn-ea"/>
                <a:cs typeface="+mn-cs"/>
              </a:rPr>
              <a:t>Specialist Mental Health Pharmacist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chemeClr val="accent1"/>
                </a:solidFill>
                <a:effectLst/>
                <a:uLnTx/>
                <a:uFillTx/>
                <a:ea typeface="+mn-ea"/>
                <a:cs typeface="+mn-cs"/>
              </a:rPr>
              <a:t>Nottinghamshire Healthcare Trust</a:t>
            </a:r>
          </a:p>
        </p:txBody>
      </p:sp>
      <p:sp>
        <p:nvSpPr>
          <p:cNvPr id="6" name="TextBox 5">
            <a:extLst>
              <a:ext uri="{FF2B5EF4-FFF2-40B4-BE49-F238E27FC236}">
                <a16:creationId xmlns:a16="http://schemas.microsoft.com/office/drawing/2014/main" id="{5B4B4304-BEC2-B40F-FBF6-2657638FE517}"/>
              </a:ext>
            </a:extLst>
          </p:cNvPr>
          <p:cNvSpPr txBox="1"/>
          <p:nvPr/>
        </p:nvSpPr>
        <p:spPr>
          <a:xfrm>
            <a:off x="356152" y="810783"/>
            <a:ext cx="798112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accent1"/>
                </a:solidFill>
                <a:effectLst/>
                <a:uLnTx/>
                <a:uFillTx/>
                <a:ea typeface="+mn-ea"/>
                <a:cs typeface="+mn-cs"/>
              </a:rPr>
              <a:t>Building trust through shared decision-making conversations </a:t>
            </a:r>
          </a:p>
        </p:txBody>
      </p:sp>
    </p:spTree>
    <p:extLst>
      <p:ext uri="{BB962C8B-B14F-4D97-AF65-F5344CB8AC3E}">
        <p14:creationId xmlns:p14="http://schemas.microsoft.com/office/powerpoint/2010/main" val="5277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7B11A-574E-597F-1EBA-490F4E1AB0A2}"/>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6AF46A8-9D7A-A1B7-5D1F-125AFCA30231}"/>
              </a:ext>
            </a:extLst>
          </p:cNvPr>
          <p:cNvSpPr txBox="1">
            <a:spLocks noGrp="1"/>
          </p:cNvSpPr>
          <p:nvPr>
            <p:ph type="title" idx="4294967295"/>
          </p:nvPr>
        </p:nvSpPr>
        <p:spPr>
          <a:xfrm>
            <a:off x="468924" y="993282"/>
            <a:ext cx="11183588" cy="5632311"/>
          </a:xfrm>
          <a:prstGeom prst="rect">
            <a:avLst/>
          </a:prstGeom>
          <a:noFill/>
          <a:ln w="38100">
            <a:solidFill>
              <a:schemeClr val="bg1"/>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accent1"/>
                </a:solidFill>
                <a:effectLst/>
                <a:uLnTx/>
                <a:uFillTx/>
                <a:latin typeface="Montserrat" panose="00000500000000000000" pitchFamily="2" charset="0"/>
                <a:ea typeface="+mn-ea"/>
                <a:cs typeface="+mn-cs"/>
              </a:rPr>
              <a:t>Thank you to everyone that has contributed to the production of this 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To develop this strategy, we sought input from over 250 people from a range of health and care professions across our health and care system. We held multi-agency, multi-professional focus groups, presented at a variety of different forums and hosted a multi-agency, multi-professional workshop.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rPr>
              <a:t>We have also had support from My Life Choices as the voice of local Experts by Experience. Thank you to My Life Choices for helping to shape this strategy and for their continued involvement and support of this work.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n-ea"/>
              <a:cs typeface="+mn-cs"/>
            </a:endParaRPr>
          </a:p>
        </p:txBody>
      </p:sp>
      <p:pic>
        <p:nvPicPr>
          <p:cNvPr id="5" name="Picture 4" descr="A purple and white logo">
            <a:extLst>
              <a:ext uri="{FF2B5EF4-FFF2-40B4-BE49-F238E27FC236}">
                <a16:creationId xmlns:a16="http://schemas.microsoft.com/office/drawing/2014/main" id="{AED6DB30-B8A4-C649-9239-B3B98D033E9C}"/>
              </a:ext>
            </a:extLst>
          </p:cNvPr>
          <p:cNvPicPr>
            <a:picLocks noChangeAspect="1"/>
          </p:cNvPicPr>
          <p:nvPr/>
        </p:nvPicPr>
        <p:blipFill>
          <a:blip r:embed="rId2"/>
          <a:stretch>
            <a:fillRect/>
          </a:stretch>
        </p:blipFill>
        <p:spPr>
          <a:xfrm>
            <a:off x="10038080" y="5864718"/>
            <a:ext cx="1614432" cy="607026"/>
          </a:xfrm>
          <a:prstGeom prst="rect">
            <a:avLst/>
          </a:prstGeom>
        </p:spPr>
      </p:pic>
    </p:spTree>
    <p:extLst>
      <p:ext uri="{BB962C8B-B14F-4D97-AF65-F5344CB8AC3E}">
        <p14:creationId xmlns:p14="http://schemas.microsoft.com/office/powerpoint/2010/main" val="170773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12BAB38-EEF5-2312-B291-416506CA3309}"/>
              </a:ext>
            </a:extLst>
          </p:cNvPr>
          <p:cNvSpPr txBox="1">
            <a:spLocks noGrp="1"/>
          </p:cNvSpPr>
          <p:nvPr>
            <p:ph type="title" idx="4294967295"/>
          </p:nvPr>
        </p:nvSpPr>
        <p:spPr>
          <a:xfrm>
            <a:off x="468924" y="264556"/>
            <a:ext cx="8783638"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Glossary</a:t>
            </a:r>
          </a:p>
        </p:txBody>
      </p:sp>
      <p:pic>
        <p:nvPicPr>
          <p:cNvPr id="4" name="Picture 3">
            <a:extLst>
              <a:ext uri="{FF2B5EF4-FFF2-40B4-BE49-F238E27FC236}">
                <a16:creationId xmlns:a16="http://schemas.microsoft.com/office/drawing/2014/main" id="{B04B6A71-3851-B9D1-96D4-CCA1AA79785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783926"/>
            <a:ext cx="4179905" cy="45719"/>
          </a:xfrm>
          <a:prstGeom prst="rect">
            <a:avLst/>
          </a:prstGeom>
        </p:spPr>
      </p:pic>
      <p:graphicFrame>
        <p:nvGraphicFramePr>
          <p:cNvPr id="6" name="Table 5">
            <a:extLst>
              <a:ext uri="{FF2B5EF4-FFF2-40B4-BE49-F238E27FC236}">
                <a16:creationId xmlns:a16="http://schemas.microsoft.com/office/drawing/2014/main" id="{2D2B7B0B-E8C8-5337-AF9B-E58A1F2A4A9A}"/>
              </a:ext>
            </a:extLst>
          </p:cNvPr>
          <p:cNvGraphicFramePr>
            <a:graphicFrameLocks noGrp="1"/>
          </p:cNvGraphicFramePr>
          <p:nvPr>
            <p:extLst>
              <p:ext uri="{D42A27DB-BD31-4B8C-83A1-F6EECF244321}">
                <p14:modId xmlns:p14="http://schemas.microsoft.com/office/powerpoint/2010/main" val="1417764040"/>
              </p:ext>
            </p:extLst>
          </p:nvPr>
        </p:nvGraphicFramePr>
        <p:xfrm>
          <a:off x="345441" y="1224114"/>
          <a:ext cx="11673840" cy="5125720"/>
        </p:xfrm>
        <a:graphic>
          <a:graphicData uri="http://schemas.openxmlformats.org/drawingml/2006/table">
            <a:tbl>
              <a:tblPr firstRow="1" bandRow="1">
                <a:tableStyleId>{5C22544A-7EE6-4342-B048-85BDC9FD1C3A}</a:tableStyleId>
              </a:tblPr>
              <a:tblGrid>
                <a:gridCol w="2110266">
                  <a:extLst>
                    <a:ext uri="{9D8B030D-6E8A-4147-A177-3AD203B41FA5}">
                      <a16:colId xmlns:a16="http://schemas.microsoft.com/office/drawing/2014/main" val="3964841940"/>
                    </a:ext>
                  </a:extLst>
                </a:gridCol>
                <a:gridCol w="6332693">
                  <a:extLst>
                    <a:ext uri="{9D8B030D-6E8A-4147-A177-3AD203B41FA5}">
                      <a16:colId xmlns:a16="http://schemas.microsoft.com/office/drawing/2014/main" val="3834579572"/>
                    </a:ext>
                  </a:extLst>
                </a:gridCol>
                <a:gridCol w="3230881">
                  <a:extLst>
                    <a:ext uri="{9D8B030D-6E8A-4147-A177-3AD203B41FA5}">
                      <a16:colId xmlns:a16="http://schemas.microsoft.com/office/drawing/2014/main" val="280420534"/>
                    </a:ext>
                  </a:extLst>
                </a:gridCol>
              </a:tblGrid>
              <a:tr h="370840">
                <a:tc>
                  <a:txBody>
                    <a:bodyPr/>
                    <a:lstStyle/>
                    <a:p>
                      <a:r>
                        <a:rPr lang="en-GB" sz="1600" dirty="0"/>
                        <a:t>Term</a:t>
                      </a:r>
                    </a:p>
                  </a:txBody>
                  <a:tcPr/>
                </a:tc>
                <a:tc>
                  <a:txBody>
                    <a:bodyPr/>
                    <a:lstStyle/>
                    <a:p>
                      <a:r>
                        <a:rPr lang="en-GB" sz="1600" dirty="0"/>
                        <a:t>Description</a:t>
                      </a:r>
                    </a:p>
                  </a:txBody>
                  <a:tcPr/>
                </a:tc>
                <a:tc>
                  <a:txBody>
                    <a:bodyPr/>
                    <a:lstStyle/>
                    <a:p>
                      <a:r>
                        <a:rPr lang="en-GB" sz="1600" dirty="0"/>
                        <a:t>Source</a:t>
                      </a:r>
                    </a:p>
                  </a:txBody>
                  <a:tcPr/>
                </a:tc>
                <a:extLst>
                  <a:ext uri="{0D108BD9-81ED-4DB2-BD59-A6C34878D82A}">
                    <a16:rowId xmlns:a16="http://schemas.microsoft.com/office/drawing/2014/main" val="1197535503"/>
                  </a:ext>
                </a:extLst>
              </a:tr>
              <a:tr h="649956">
                <a:tc>
                  <a:txBody>
                    <a:bodyPr/>
                    <a:lstStyle/>
                    <a:p>
                      <a:r>
                        <a:rPr lang="en-GB" sz="1600" b="1" dirty="0"/>
                        <a:t>Indices of Multiple Deprivation (IMD)</a:t>
                      </a:r>
                    </a:p>
                  </a:txBody>
                  <a:tcPr/>
                </a:tc>
                <a:tc>
                  <a:txBody>
                    <a:bodyPr/>
                    <a:lstStyle/>
                    <a:p>
                      <a:r>
                        <a:rPr lang="en-GB" sz="1600" dirty="0"/>
                        <a:t>The Index of Multiple Deprivation, commonly known as the IMD, is the official measure of relative deprivation for small areas in England.</a:t>
                      </a:r>
                    </a:p>
                    <a:p>
                      <a:endParaRPr lang="en-GB" sz="1600" dirty="0"/>
                    </a:p>
                  </a:txBody>
                  <a:tcPr/>
                </a:tc>
                <a:tc>
                  <a:txBody>
                    <a:bodyPr/>
                    <a:lstStyle/>
                    <a:p>
                      <a:r>
                        <a:rPr lang="en-GB" sz="1600" dirty="0">
                          <a:solidFill>
                            <a:schemeClr val="tx2"/>
                          </a:solidFill>
                          <a:hlinkClick r:id="rId3">
                            <a:extLst>
                              <a:ext uri="{A12FA001-AC4F-418D-AE19-62706E023703}">
                                <ahyp:hlinkClr xmlns:ahyp="http://schemas.microsoft.com/office/drawing/2018/hyperlinkcolor" val="tx"/>
                              </a:ext>
                            </a:extLst>
                          </a:hlinkClick>
                        </a:rPr>
                        <a:t>English indices of deprivation 2019 - GOV.UK (www.gov.uk)</a:t>
                      </a:r>
                      <a:endParaRPr lang="en-GB" sz="1600" dirty="0">
                        <a:solidFill>
                          <a:schemeClr val="tx2"/>
                        </a:solidFill>
                      </a:endParaRPr>
                    </a:p>
                  </a:txBody>
                  <a:tcPr/>
                </a:tc>
                <a:extLst>
                  <a:ext uri="{0D108BD9-81ED-4DB2-BD59-A6C34878D82A}">
                    <a16:rowId xmlns:a16="http://schemas.microsoft.com/office/drawing/2014/main" val="1175119428"/>
                  </a:ext>
                </a:extLst>
              </a:tr>
              <a:tr h="370840">
                <a:tc>
                  <a:txBody>
                    <a:bodyPr/>
                    <a:lstStyle/>
                    <a:p>
                      <a:r>
                        <a:rPr lang="en-GB" sz="1600" b="1" dirty="0"/>
                        <a:t>Long Term Condition</a:t>
                      </a:r>
                    </a:p>
                  </a:txBody>
                  <a:tcPr/>
                </a:tc>
                <a:tc>
                  <a:txBody>
                    <a:bodyPr/>
                    <a:lstStyle/>
                    <a:p>
                      <a:r>
                        <a:rPr lang="en-GB" sz="1600" b="0" i="0" kern="1200" dirty="0">
                          <a:solidFill>
                            <a:schemeClr val="dk1"/>
                          </a:solidFill>
                          <a:effectLst/>
                          <a:latin typeface="+mn-lt"/>
                          <a:ea typeface="+mn-ea"/>
                          <a:cs typeface="+mn-cs"/>
                        </a:rPr>
                        <a:t>A long-term condition is an illness that cannot be cured. It can usually be controlled with medicines or other treatments.</a:t>
                      </a:r>
                    </a:p>
                    <a:p>
                      <a:r>
                        <a:rPr lang="en-GB" sz="1600" b="0" i="0" kern="1200" dirty="0">
                          <a:solidFill>
                            <a:schemeClr val="dk1"/>
                          </a:solidFill>
                          <a:effectLst/>
                          <a:latin typeface="+mn-lt"/>
                          <a:ea typeface="+mn-ea"/>
                          <a:cs typeface="+mn-cs"/>
                        </a:rPr>
                        <a:t>Examples of long-term conditions include diabetes, arthritis, high blood pressure, epilepsy, asthma and some mental health conditions.</a:t>
                      </a:r>
                    </a:p>
                  </a:txBody>
                  <a:tcPr/>
                </a:tc>
                <a:tc>
                  <a:txBody>
                    <a:bodyPr/>
                    <a:lstStyle/>
                    <a:p>
                      <a:r>
                        <a:rPr lang="en-GB" sz="1600" dirty="0">
                          <a:solidFill>
                            <a:schemeClr val="tx2"/>
                          </a:solidFill>
                          <a:hlinkClick r:id="rId4">
                            <a:extLst>
                              <a:ext uri="{A12FA001-AC4F-418D-AE19-62706E023703}">
                                <ahyp:hlinkClr xmlns:ahyp="http://schemas.microsoft.com/office/drawing/2018/hyperlinkcolor" val="tx"/>
                              </a:ext>
                            </a:extLst>
                          </a:hlinkClick>
                        </a:rPr>
                        <a:t>Long term conditions | The Patients Association (patients-association.org.uk)</a:t>
                      </a:r>
                      <a:endParaRPr lang="en-GB" sz="1600" b="0" i="0" kern="1200" dirty="0">
                        <a:solidFill>
                          <a:schemeClr val="tx2"/>
                        </a:solidFill>
                        <a:effectLst/>
                        <a:latin typeface="+mn-lt"/>
                        <a:ea typeface="+mn-ea"/>
                        <a:cs typeface="+mn-cs"/>
                      </a:endParaRPr>
                    </a:p>
                  </a:txBody>
                  <a:tcPr/>
                </a:tc>
                <a:extLst>
                  <a:ext uri="{0D108BD9-81ED-4DB2-BD59-A6C34878D82A}">
                    <a16:rowId xmlns:a16="http://schemas.microsoft.com/office/drawing/2014/main" val="3690566816"/>
                  </a:ext>
                </a:extLst>
              </a:tr>
              <a:tr h="370840">
                <a:tc>
                  <a:txBody>
                    <a:bodyPr/>
                    <a:lstStyle/>
                    <a:p>
                      <a:r>
                        <a:rPr lang="en-GB" sz="1600" b="1" kern="1200" dirty="0">
                          <a:solidFill>
                            <a:schemeClr val="dk1"/>
                          </a:solidFill>
                          <a:latin typeface="+mn-lt"/>
                          <a:ea typeface="+mn-ea"/>
                          <a:cs typeface="+mn-cs"/>
                        </a:rPr>
                        <a:t>Multimorbidity</a:t>
                      </a:r>
                    </a:p>
                  </a:txBody>
                  <a:tcPr/>
                </a:tc>
                <a:tc>
                  <a:txBody>
                    <a:bodyPr/>
                    <a:lstStyle/>
                    <a:p>
                      <a:r>
                        <a:rPr lang="en-GB" sz="1600" dirty="0"/>
                        <a:t>Multimorbidity is a term used to describe two or more long term conditions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solidFill>
                            <a:schemeClr val="tx2"/>
                          </a:solidFill>
                          <a:hlinkClick r:id="rId4">
                            <a:extLst>
                              <a:ext uri="{A12FA001-AC4F-418D-AE19-62706E023703}">
                                <ahyp:hlinkClr xmlns:ahyp="http://schemas.microsoft.com/office/drawing/2018/hyperlinkcolor" val="tx"/>
                              </a:ext>
                            </a:extLst>
                          </a:hlinkClick>
                        </a:rPr>
                        <a:t>Long term conditions | The Patients Association (patients-association.org.uk)</a:t>
                      </a:r>
                      <a:endParaRPr lang="en-GB" sz="1600" b="0" i="0" kern="1200" dirty="0">
                        <a:solidFill>
                          <a:schemeClr val="tx2"/>
                        </a:solidFill>
                        <a:effectLst/>
                        <a:latin typeface="+mn-lt"/>
                        <a:ea typeface="+mn-ea"/>
                        <a:cs typeface="+mn-cs"/>
                      </a:endParaRPr>
                    </a:p>
                  </a:txBody>
                  <a:tcPr/>
                </a:tc>
                <a:extLst>
                  <a:ext uri="{0D108BD9-81ED-4DB2-BD59-A6C34878D82A}">
                    <a16:rowId xmlns:a16="http://schemas.microsoft.com/office/drawing/2014/main" val="603167728"/>
                  </a:ext>
                </a:extLst>
              </a:tr>
              <a:tr h="370840">
                <a:tc>
                  <a:txBody>
                    <a:bodyPr/>
                    <a:lstStyle/>
                    <a:p>
                      <a:r>
                        <a:rPr lang="en-GB" sz="1600" b="1" dirty="0"/>
                        <a:t>Polypharmacy</a:t>
                      </a:r>
                    </a:p>
                  </a:txBody>
                  <a:tcPr/>
                </a:tc>
                <a:tc>
                  <a:txBody>
                    <a:bodyPr/>
                    <a:lstStyle/>
                    <a:p>
                      <a:r>
                        <a:rPr lang="en-GB" sz="1600" dirty="0"/>
                        <a:t>Polypharmacy means “many medications” and has often been defined to be present when a patient takes five or more medications.</a:t>
                      </a:r>
                    </a:p>
                  </a:txBody>
                  <a:tcPr/>
                </a:tc>
                <a:tc>
                  <a:txBody>
                    <a:bodyPr/>
                    <a:lstStyle/>
                    <a:p>
                      <a:r>
                        <a:rPr lang="en-GB" sz="1600" dirty="0">
                          <a:solidFill>
                            <a:schemeClr val="tx2"/>
                          </a:solidFill>
                          <a:hlinkClick r:id="rId5">
                            <a:extLst>
                              <a:ext uri="{A12FA001-AC4F-418D-AE19-62706E023703}">
                                <ahyp:hlinkClr xmlns:ahyp="http://schemas.microsoft.com/office/drawing/2018/hyperlinkcolor" val="tx"/>
                              </a:ext>
                            </a:extLst>
                          </a:hlinkClick>
                        </a:rPr>
                        <a:t>https://www.rpharms.com/recognition/setting-professional-standards/polypharmacy-getting-our-medicines-right</a:t>
                      </a:r>
                      <a:endParaRPr lang="en-GB" sz="1600" dirty="0">
                        <a:solidFill>
                          <a:schemeClr val="tx2"/>
                        </a:solidFill>
                      </a:endParaRPr>
                    </a:p>
                  </a:txBody>
                  <a:tcPr/>
                </a:tc>
                <a:extLst>
                  <a:ext uri="{0D108BD9-81ED-4DB2-BD59-A6C34878D82A}">
                    <a16:rowId xmlns:a16="http://schemas.microsoft.com/office/drawing/2014/main" val="342539384"/>
                  </a:ext>
                </a:extLst>
              </a:tr>
            </a:tbl>
          </a:graphicData>
        </a:graphic>
      </p:graphicFrame>
    </p:spTree>
    <p:extLst>
      <p:ext uri="{BB962C8B-B14F-4D97-AF65-F5344CB8AC3E}">
        <p14:creationId xmlns:p14="http://schemas.microsoft.com/office/powerpoint/2010/main" val="1110698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17B359-1D4B-FFBB-6392-72A5EF936E96}"/>
              </a:ext>
            </a:extLst>
          </p:cNvPr>
          <p:cNvSpPr txBox="1">
            <a:spLocks noGrp="1"/>
          </p:cNvSpPr>
          <p:nvPr>
            <p:ph type="title" idx="4294967295"/>
          </p:nvPr>
        </p:nvSpPr>
        <p:spPr>
          <a:xfrm>
            <a:off x="3649980" y="2738815"/>
            <a:ext cx="5334000"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60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Appendices</a:t>
            </a:r>
          </a:p>
        </p:txBody>
      </p:sp>
    </p:spTree>
    <p:extLst>
      <p:ext uri="{BB962C8B-B14F-4D97-AF65-F5344CB8AC3E}">
        <p14:creationId xmlns:p14="http://schemas.microsoft.com/office/powerpoint/2010/main" val="16048442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21D1E853-C425-C29B-DECF-C8EDEA70F38F}"/>
              </a:ext>
            </a:extLst>
          </p:cNvPr>
          <p:cNvSpPr txBox="1"/>
          <p:nvPr/>
        </p:nvSpPr>
        <p:spPr>
          <a:xfrm>
            <a:off x="312163" y="6213468"/>
            <a:ext cx="8031944" cy="461665"/>
          </a:xfrm>
          <a:prstGeom prst="rect">
            <a:avLst/>
          </a:prstGeom>
          <a:noFill/>
        </p:spPr>
        <p:txBody>
          <a:bodyPr wrap="square">
            <a:spAutoFit/>
          </a:bodyPr>
          <a:lstStyle/>
          <a:p>
            <a:r>
              <a:rPr lang="en-GB" sz="1200" dirty="0"/>
              <a:t>References: NIHR </a:t>
            </a:r>
            <a:r>
              <a:rPr lang="en-GB" sz="1200" dirty="0">
                <a:hlinkClick r:id="rId3"/>
              </a:rPr>
              <a:t>Multiple long-term conditions: How to reduce medications (nihr.ac.uk)</a:t>
            </a:r>
            <a:endParaRPr lang="en-GB" sz="1200" dirty="0"/>
          </a:p>
          <a:p>
            <a:r>
              <a:rPr lang="en-GB" sz="1200" dirty="0"/>
              <a:t>(World Health Organisation – 2003)  </a:t>
            </a:r>
            <a:r>
              <a:rPr lang="en-GB" sz="1200" dirty="0">
                <a:hlinkClick r:id="rId4"/>
              </a:rPr>
              <a:t>https://iris.who.int/bitstream/handle/10665/42682/9241545992.pdf</a:t>
            </a:r>
            <a:endParaRPr lang="en-GB" sz="1200" dirty="0"/>
          </a:p>
        </p:txBody>
      </p:sp>
      <p:sp>
        <p:nvSpPr>
          <p:cNvPr id="16" name="Title 1">
            <a:extLst>
              <a:ext uri="{FF2B5EF4-FFF2-40B4-BE49-F238E27FC236}">
                <a16:creationId xmlns:a16="http://schemas.microsoft.com/office/drawing/2014/main" id="{85894C1F-7DDA-5F93-3981-E13EA25D0152}"/>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E900D558-775D-18B9-595F-FDD5DBFF3B4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1138020"/>
            <a:ext cx="4179905" cy="45719"/>
          </a:xfrm>
          <a:prstGeom prst="rect">
            <a:avLst/>
          </a:prstGeom>
        </p:spPr>
      </p:pic>
      <p:sp>
        <p:nvSpPr>
          <p:cNvPr id="4" name="TextBox 3">
            <a:extLst>
              <a:ext uri="{FF2B5EF4-FFF2-40B4-BE49-F238E27FC236}">
                <a16:creationId xmlns:a16="http://schemas.microsoft.com/office/drawing/2014/main" id="{A3B905AE-D4BB-3775-9EE5-43772056B230}"/>
              </a:ext>
            </a:extLst>
          </p:cNvPr>
          <p:cNvSpPr txBox="1"/>
          <p:nvPr/>
        </p:nvSpPr>
        <p:spPr>
          <a:xfrm>
            <a:off x="8459632" y="2084482"/>
            <a:ext cx="3563327" cy="2958213"/>
          </a:xfrm>
          <a:prstGeom prst="roundRect">
            <a:avLst>
              <a:gd name="adj" fmla="val 7522"/>
            </a:avLst>
          </a:prstGeom>
        </p:spPr>
        <p:style>
          <a:lnRef idx="2">
            <a:schemeClr val="accent2"/>
          </a:lnRef>
          <a:fillRef idx="1">
            <a:schemeClr val="lt1"/>
          </a:fillRef>
          <a:effectRef idx="0">
            <a:schemeClr val="accent2"/>
          </a:effectRef>
          <a:fontRef idx="minor">
            <a:schemeClr val="dk1"/>
          </a:fontRef>
        </p:style>
        <p:txBody>
          <a:bodyPr wrap="square" anchor="ctr" anchorCtr="0">
            <a:noAutofit/>
          </a:bodyPr>
          <a:lstStyle/>
          <a:p>
            <a:pPr algn="ctr"/>
            <a:r>
              <a:rPr lang="en-GB" sz="2200" b="1" dirty="0">
                <a:solidFill>
                  <a:schemeClr val="accent2">
                    <a:lumMod val="75000"/>
                  </a:schemeClr>
                </a:solidFill>
              </a:rPr>
              <a:t>People living with long-term conditions often take many different medications</a:t>
            </a:r>
          </a:p>
          <a:p>
            <a:pPr algn="ctr"/>
            <a:endParaRPr lang="en-GB" sz="2200" b="1" dirty="0">
              <a:solidFill>
                <a:schemeClr val="accent2">
                  <a:lumMod val="75000"/>
                </a:schemeClr>
              </a:solidFill>
            </a:endParaRPr>
          </a:p>
          <a:p>
            <a:pPr algn="ctr"/>
            <a:r>
              <a:rPr lang="en-GB" sz="2200" dirty="0">
                <a:solidFill>
                  <a:schemeClr val="accent2">
                    <a:lumMod val="75000"/>
                  </a:schemeClr>
                </a:solidFill>
              </a:rPr>
              <a:t>This is called polypharmacy </a:t>
            </a:r>
          </a:p>
        </p:txBody>
      </p:sp>
      <p:sp>
        <p:nvSpPr>
          <p:cNvPr id="3" name="Rectangle: Rounded Corners 2">
            <a:extLst>
              <a:ext uri="{FF2B5EF4-FFF2-40B4-BE49-F238E27FC236}">
                <a16:creationId xmlns:a16="http://schemas.microsoft.com/office/drawing/2014/main" id="{E56CB844-71F3-2DFD-D967-51BED9619691}"/>
              </a:ext>
            </a:extLst>
          </p:cNvPr>
          <p:cNvSpPr/>
          <p:nvPr/>
        </p:nvSpPr>
        <p:spPr>
          <a:xfrm>
            <a:off x="251203" y="2084483"/>
            <a:ext cx="8031944" cy="2958213"/>
          </a:xfrm>
          <a:prstGeom prst="roundRect">
            <a:avLst>
              <a:gd name="adj" fmla="val 7685"/>
            </a:avLst>
          </a:prstGeom>
          <a:ln/>
        </p:spPr>
        <p:style>
          <a:lnRef idx="2">
            <a:schemeClr val="accent6"/>
          </a:lnRef>
          <a:fillRef idx="1">
            <a:schemeClr val="lt1"/>
          </a:fillRef>
          <a:effectRef idx="0">
            <a:schemeClr val="accent6"/>
          </a:effectRef>
          <a:fontRef idx="minor">
            <a:schemeClr val="dk1"/>
          </a:fontRef>
        </p:style>
        <p:txBody>
          <a:bodyPr rtlCol="0" anchor="ctr"/>
          <a:lstStyle/>
          <a:p>
            <a:r>
              <a:rPr lang="en-GB" sz="2200" b="1" dirty="0">
                <a:solidFill>
                  <a:schemeClr val="accent6">
                    <a:lumMod val="75000"/>
                  </a:schemeClr>
                </a:solidFill>
              </a:rPr>
              <a:t>Medicines deliver extensive health benefits;</a:t>
            </a:r>
          </a:p>
          <a:p>
            <a:endParaRPr lang="en-GB" sz="2200" b="1" dirty="0">
              <a:solidFill>
                <a:schemeClr val="accent6">
                  <a:lumMod val="75000"/>
                </a:schemeClr>
              </a:solidFill>
            </a:endParaRPr>
          </a:p>
          <a:p>
            <a:pPr marL="285750" indent="-285750">
              <a:buFont typeface="Arial" panose="020B0604020202020204" pitchFamily="34" charset="0"/>
              <a:buChar char="•"/>
            </a:pPr>
            <a:r>
              <a:rPr lang="en-GB" sz="2200" dirty="0">
                <a:solidFill>
                  <a:schemeClr val="accent6">
                    <a:lumMod val="75000"/>
                  </a:schemeClr>
                </a:solidFill>
              </a:rPr>
              <a:t>Vaccinations preventing the spread of disease</a:t>
            </a:r>
          </a:p>
          <a:p>
            <a:pPr marL="285750" indent="-285750">
              <a:buFont typeface="Arial" panose="020B0604020202020204" pitchFamily="34" charset="0"/>
              <a:buChar char="•"/>
            </a:pPr>
            <a:r>
              <a:rPr lang="en-GB" sz="2200" dirty="0">
                <a:solidFill>
                  <a:schemeClr val="accent6">
                    <a:lumMod val="75000"/>
                  </a:schemeClr>
                </a:solidFill>
              </a:rPr>
              <a:t>Antibiotics reducing deaths from infection</a:t>
            </a:r>
          </a:p>
          <a:p>
            <a:pPr marL="285750" indent="-285750">
              <a:buFont typeface="Arial" panose="020B0604020202020204" pitchFamily="34" charset="0"/>
              <a:buChar char="•"/>
            </a:pPr>
            <a:r>
              <a:rPr lang="en-GB" sz="2200" dirty="0">
                <a:solidFill>
                  <a:schemeClr val="accent6">
                    <a:lumMod val="75000"/>
                  </a:schemeClr>
                </a:solidFill>
              </a:rPr>
              <a:t>Enabling advancements in surgical procedures </a:t>
            </a:r>
          </a:p>
          <a:p>
            <a:pPr marL="285750" indent="-285750">
              <a:buFont typeface="Arial" panose="020B0604020202020204" pitchFamily="34" charset="0"/>
              <a:buChar char="•"/>
            </a:pPr>
            <a:r>
              <a:rPr lang="en-GB" sz="2200" dirty="0">
                <a:solidFill>
                  <a:schemeClr val="accent6">
                    <a:lumMod val="75000"/>
                  </a:schemeClr>
                </a:solidFill>
              </a:rPr>
              <a:t>Improved quality of life for people</a:t>
            </a:r>
          </a:p>
        </p:txBody>
      </p:sp>
      <p:sp>
        <p:nvSpPr>
          <p:cNvPr id="7" name="TextBox 6">
            <a:extLst>
              <a:ext uri="{FF2B5EF4-FFF2-40B4-BE49-F238E27FC236}">
                <a16:creationId xmlns:a16="http://schemas.microsoft.com/office/drawing/2014/main" id="{7860FAFA-9CB5-F5DB-0E01-E85EFC82ACFD}"/>
              </a:ext>
            </a:extLst>
          </p:cNvPr>
          <p:cNvSpPr txBox="1"/>
          <p:nvPr/>
        </p:nvSpPr>
        <p:spPr>
          <a:xfrm>
            <a:off x="312163" y="5407508"/>
            <a:ext cx="11588261" cy="535931"/>
          </a:xfrm>
          <a:prstGeom prst="roundRect">
            <a:avLst/>
          </a:prstGeom>
          <a:ln>
            <a:solidFill>
              <a:srgbClr val="7030A0"/>
            </a:solidFill>
          </a:ln>
        </p:spPr>
        <p:style>
          <a:lnRef idx="2">
            <a:schemeClr val="accent4"/>
          </a:lnRef>
          <a:fillRef idx="1">
            <a:schemeClr val="lt1"/>
          </a:fillRef>
          <a:effectRef idx="0">
            <a:schemeClr val="accent4"/>
          </a:effectRef>
          <a:fontRef idx="minor">
            <a:schemeClr val="dk1"/>
          </a:fontRef>
        </p:style>
        <p:txBody>
          <a:bodyPr wrap="square" anchor="ctr">
            <a:noAutofit/>
          </a:bodyPr>
          <a:lstStyle/>
          <a:p>
            <a:pPr algn="ctr"/>
            <a:r>
              <a:rPr lang="en-GB" sz="2200" b="1" dirty="0">
                <a:solidFill>
                  <a:srgbClr val="7030A0"/>
                </a:solidFill>
              </a:rPr>
              <a:t>Taking many different medicines can be associated with harm and waste. </a:t>
            </a:r>
          </a:p>
        </p:txBody>
      </p:sp>
      <p:sp>
        <p:nvSpPr>
          <p:cNvPr id="5" name="TextBox 4">
            <a:extLst>
              <a:ext uri="{FF2B5EF4-FFF2-40B4-BE49-F238E27FC236}">
                <a16:creationId xmlns:a16="http://schemas.microsoft.com/office/drawing/2014/main" id="{3B5DDECC-B329-6FE4-80EC-D51CC169A48D}"/>
              </a:ext>
            </a:extLst>
          </p:cNvPr>
          <p:cNvSpPr txBox="1"/>
          <p:nvPr/>
        </p:nvSpPr>
        <p:spPr>
          <a:xfrm>
            <a:off x="284487" y="1395747"/>
            <a:ext cx="11738472" cy="476726"/>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GB" sz="2200" b="1" dirty="0">
                <a:solidFill>
                  <a:schemeClr val="accent1"/>
                </a:solidFill>
              </a:rPr>
              <a:t>Medicines are the most common health intervention in the world </a:t>
            </a:r>
          </a:p>
        </p:txBody>
      </p:sp>
    </p:spTree>
    <p:extLst>
      <p:ext uri="{BB962C8B-B14F-4D97-AF65-F5344CB8AC3E}">
        <p14:creationId xmlns:p14="http://schemas.microsoft.com/office/powerpoint/2010/main" val="6425284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aph showing the number of prescribed medicines taken in the last week by age and sex. &#10;The graph shows that the number of medicines increases with age.&#10;There is little difference between men and women, the number of medicines taken is similar within each age group.">
            <a:extLst>
              <a:ext uri="{FF2B5EF4-FFF2-40B4-BE49-F238E27FC236}">
                <a16:creationId xmlns:a16="http://schemas.microsoft.com/office/drawing/2014/main" id="{B431E92D-0210-AB74-D7B9-87B6E30A046A}"/>
              </a:ext>
            </a:extLst>
          </p:cNvPr>
          <p:cNvPicPr>
            <a:picLocks noChangeAspect="1"/>
          </p:cNvPicPr>
          <p:nvPr/>
        </p:nvPicPr>
        <p:blipFill>
          <a:blip r:embed="rId3"/>
          <a:stretch>
            <a:fillRect/>
          </a:stretch>
        </p:blipFill>
        <p:spPr>
          <a:xfrm>
            <a:off x="210367" y="1579626"/>
            <a:ext cx="7152162" cy="4382441"/>
          </a:xfrm>
          <a:prstGeom prst="rect">
            <a:avLst/>
          </a:prstGeom>
        </p:spPr>
      </p:pic>
      <p:sp>
        <p:nvSpPr>
          <p:cNvPr id="7" name="TextBox 6">
            <a:extLst>
              <a:ext uri="{FF2B5EF4-FFF2-40B4-BE49-F238E27FC236}">
                <a16:creationId xmlns:a16="http://schemas.microsoft.com/office/drawing/2014/main" id="{5C418732-007D-AC18-23AE-30E38137DA2C}"/>
              </a:ext>
            </a:extLst>
          </p:cNvPr>
          <p:cNvSpPr txBox="1"/>
          <p:nvPr/>
        </p:nvSpPr>
        <p:spPr>
          <a:xfrm>
            <a:off x="7167154" y="1718905"/>
            <a:ext cx="4814479" cy="1710095"/>
          </a:xfrm>
          <a:prstGeom prst="roundRect">
            <a:avLst>
              <a:gd name="adj" fmla="val 8047"/>
            </a:avLst>
          </a:prstGeom>
          <a:noFill/>
          <a:ln>
            <a:solidFill>
              <a:srgbClr val="7030A0"/>
            </a:solidFill>
          </a:ln>
        </p:spPr>
        <p:txBody>
          <a:bodyPr wrap="square">
            <a:spAutoFit/>
          </a:bodyPr>
          <a:lstStyle/>
          <a:p>
            <a:r>
              <a:rPr lang="en-GB" sz="2000" b="1" dirty="0">
                <a:solidFill>
                  <a:srgbClr val="7030A0"/>
                </a:solidFill>
              </a:rPr>
              <a:t>48% of adults take at least one prescribed medicine and 24% take three or more medicines, </a:t>
            </a:r>
            <a:r>
              <a:rPr lang="en-GB" sz="2000" dirty="0">
                <a:solidFill>
                  <a:srgbClr val="7030A0"/>
                </a:solidFill>
              </a:rPr>
              <a:t>not including contraception or nicotine replacement therapy. </a:t>
            </a:r>
            <a:endParaRPr lang="en-GB" sz="2000" b="1" dirty="0">
              <a:solidFill>
                <a:srgbClr val="7030A0"/>
              </a:solidFill>
            </a:endParaRPr>
          </a:p>
        </p:txBody>
      </p:sp>
      <p:sp>
        <p:nvSpPr>
          <p:cNvPr id="8" name="TextBox 7">
            <a:extLst>
              <a:ext uri="{FF2B5EF4-FFF2-40B4-BE49-F238E27FC236}">
                <a16:creationId xmlns:a16="http://schemas.microsoft.com/office/drawing/2014/main" id="{EBC6D8BA-E41E-7BF5-F973-0327DE423DFC}"/>
              </a:ext>
            </a:extLst>
          </p:cNvPr>
          <p:cNvSpPr txBox="1"/>
          <p:nvPr/>
        </p:nvSpPr>
        <p:spPr>
          <a:xfrm>
            <a:off x="7167154" y="3659397"/>
            <a:ext cx="4814479" cy="2032754"/>
          </a:xfrm>
          <a:prstGeom prst="roundRect">
            <a:avLst>
              <a:gd name="adj" fmla="val 9086"/>
            </a:avLst>
          </a:prstGeom>
          <a:noFill/>
          <a:ln>
            <a:solidFill>
              <a:schemeClr val="accent2"/>
            </a:solidFill>
          </a:ln>
        </p:spPr>
        <p:txBody>
          <a:bodyPr wrap="square">
            <a:spAutoFit/>
          </a:bodyPr>
          <a:lstStyle/>
          <a:p>
            <a:r>
              <a:rPr lang="en-GB" sz="2000" b="1" dirty="0">
                <a:solidFill>
                  <a:schemeClr val="accent2"/>
                </a:solidFill>
              </a:rPr>
              <a:t>The percentage of people taking prescribed medicines increases with age - </a:t>
            </a:r>
            <a:r>
              <a:rPr lang="en-GB" sz="2000" dirty="0">
                <a:solidFill>
                  <a:schemeClr val="accent2"/>
                </a:solidFill>
              </a:rPr>
              <a:t>more than 90% of those aged 75 or older, take a prescribed medicine compared with 19% of young adults aged 16 to 24 </a:t>
            </a:r>
          </a:p>
        </p:txBody>
      </p:sp>
      <p:sp>
        <p:nvSpPr>
          <p:cNvPr id="15" name="TextBox 14">
            <a:extLst>
              <a:ext uri="{FF2B5EF4-FFF2-40B4-BE49-F238E27FC236}">
                <a16:creationId xmlns:a16="http://schemas.microsoft.com/office/drawing/2014/main" id="{6BF2EC84-00F6-5532-F6A1-4E9193D6CB70}"/>
              </a:ext>
            </a:extLst>
          </p:cNvPr>
          <p:cNvSpPr txBox="1"/>
          <p:nvPr/>
        </p:nvSpPr>
        <p:spPr>
          <a:xfrm>
            <a:off x="210367" y="6512836"/>
            <a:ext cx="12389892" cy="261610"/>
          </a:xfrm>
          <a:prstGeom prst="rect">
            <a:avLst/>
          </a:prstGeom>
          <a:noFill/>
        </p:spPr>
        <p:txBody>
          <a:bodyPr wrap="square">
            <a:spAutoFit/>
          </a:bodyPr>
          <a:lstStyle/>
          <a:p>
            <a:pPr>
              <a:spcAft>
                <a:spcPts val="1000"/>
              </a:spcAft>
            </a:pPr>
            <a:r>
              <a:rPr lang="en-GB" sz="1100" dirty="0"/>
              <a:t>References: NHS Digital and Office of National Statistics (2017), Health Survey for England 2016, </a:t>
            </a:r>
            <a:r>
              <a:rPr lang="en-GB" sz="1100" dirty="0">
                <a:hlinkClick r:id="rId4"/>
              </a:rPr>
              <a:t>https://files.digital.nhs.uk/pdf/3/c/hse2016-pres-med.pdf</a:t>
            </a:r>
            <a:endParaRPr lang="en-GB" sz="1100" dirty="0"/>
          </a:p>
        </p:txBody>
      </p:sp>
      <p:sp>
        <p:nvSpPr>
          <p:cNvPr id="18" name="Title 1">
            <a:extLst>
              <a:ext uri="{FF2B5EF4-FFF2-40B4-BE49-F238E27FC236}">
                <a16:creationId xmlns:a16="http://schemas.microsoft.com/office/drawing/2014/main" id="{1832E0DB-1741-74A3-A331-308DFB31A698}"/>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416D80CA-F99B-9E44-AA67-00A7BD15F496}"/>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1138020"/>
            <a:ext cx="4179905" cy="45719"/>
          </a:xfrm>
          <a:prstGeom prst="rect">
            <a:avLst/>
          </a:prstGeom>
        </p:spPr>
      </p:pic>
      <p:sp>
        <p:nvSpPr>
          <p:cNvPr id="4" name="TextBox 3">
            <a:extLst>
              <a:ext uri="{FF2B5EF4-FFF2-40B4-BE49-F238E27FC236}">
                <a16:creationId xmlns:a16="http://schemas.microsoft.com/office/drawing/2014/main" id="{1193A1AD-7A46-9EC4-C5D7-B91152F0C23D}"/>
              </a:ext>
            </a:extLst>
          </p:cNvPr>
          <p:cNvSpPr txBox="1"/>
          <p:nvPr/>
        </p:nvSpPr>
        <p:spPr>
          <a:xfrm>
            <a:off x="149460" y="5957315"/>
            <a:ext cx="11893080" cy="442674"/>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sz="2000" b="1" dirty="0">
                <a:solidFill>
                  <a:schemeClr val="accent6">
                    <a:lumMod val="75000"/>
                  </a:schemeClr>
                </a:solidFill>
              </a:rPr>
              <a:t>Many people taking 5 or more medicines per day feel overburdened by their treatment</a:t>
            </a:r>
            <a:endParaRPr lang="en-GB" sz="2000" dirty="0">
              <a:solidFill>
                <a:schemeClr val="accent6">
                  <a:lumMod val="75000"/>
                </a:schemeClr>
              </a:solidFill>
            </a:endParaRPr>
          </a:p>
        </p:txBody>
      </p:sp>
    </p:spTree>
    <p:extLst>
      <p:ext uri="{BB962C8B-B14F-4D97-AF65-F5344CB8AC3E}">
        <p14:creationId xmlns:p14="http://schemas.microsoft.com/office/powerpoint/2010/main" val="4887606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85BB61B-E94C-AACD-1C52-128937F7A686}"/>
              </a:ext>
            </a:extLst>
          </p:cNvPr>
          <p:cNvSpPr/>
          <p:nvPr/>
        </p:nvSpPr>
        <p:spPr>
          <a:xfrm>
            <a:off x="7703820" y="1184746"/>
            <a:ext cx="4389120" cy="1365343"/>
          </a:xfrm>
          <a:prstGeom prst="roundRect">
            <a:avLst>
              <a:gd name="adj" fmla="val 9128"/>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GB" b="1" dirty="0">
                <a:solidFill>
                  <a:schemeClr val="accent6">
                    <a:lumMod val="75000"/>
                  </a:schemeClr>
                </a:solidFill>
              </a:rPr>
              <a:t>People with long term conditions are more likely to live in more deprived communities within our ICS</a:t>
            </a:r>
          </a:p>
        </p:txBody>
      </p:sp>
      <p:sp>
        <p:nvSpPr>
          <p:cNvPr id="16" name="Title 1">
            <a:extLst>
              <a:ext uri="{FF2B5EF4-FFF2-40B4-BE49-F238E27FC236}">
                <a16:creationId xmlns:a16="http://schemas.microsoft.com/office/drawing/2014/main" id="{85894C1F-7DDA-5F93-3981-E13EA25D0152}"/>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E900D558-775D-18B9-595F-FDD5DBFF3B4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flipV="1">
            <a:off x="0" y="984806"/>
            <a:ext cx="4179905" cy="45719"/>
          </a:xfrm>
          <a:prstGeom prst="rect">
            <a:avLst/>
          </a:prstGeom>
        </p:spPr>
      </p:pic>
      <p:sp>
        <p:nvSpPr>
          <p:cNvPr id="4" name="TextBox 3">
            <a:extLst>
              <a:ext uri="{FF2B5EF4-FFF2-40B4-BE49-F238E27FC236}">
                <a16:creationId xmlns:a16="http://schemas.microsoft.com/office/drawing/2014/main" id="{F608FFE5-B3F8-D695-C671-510F9D4B1208}"/>
              </a:ext>
            </a:extLst>
          </p:cNvPr>
          <p:cNvSpPr txBox="1"/>
          <p:nvPr/>
        </p:nvSpPr>
        <p:spPr>
          <a:xfrm>
            <a:off x="5773444" y="5020058"/>
            <a:ext cx="6254623" cy="1175366"/>
          </a:xfrm>
          <a:prstGeom prst="roundRect">
            <a:avLst>
              <a:gd name="adj" fmla="val 12146"/>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r>
              <a:rPr lang="en-GB" sz="1800" b="1" dirty="0">
                <a:solidFill>
                  <a:schemeClr val="accent2">
                    <a:lumMod val="75000"/>
                  </a:schemeClr>
                </a:solidFill>
              </a:rPr>
              <a:t>Studies have found that between 5 to 10 per cent of all hospital admissions are medicines related and around two-thirds of these admissions are preventable</a:t>
            </a:r>
            <a:endParaRPr lang="en-GB" dirty="0">
              <a:solidFill>
                <a:schemeClr val="accent2">
                  <a:lumMod val="75000"/>
                </a:schemeClr>
              </a:solidFill>
            </a:endParaRPr>
          </a:p>
        </p:txBody>
      </p:sp>
      <p:sp>
        <p:nvSpPr>
          <p:cNvPr id="6" name="Rectangle: Rounded Corners 5">
            <a:extLst>
              <a:ext uri="{FF2B5EF4-FFF2-40B4-BE49-F238E27FC236}">
                <a16:creationId xmlns:a16="http://schemas.microsoft.com/office/drawing/2014/main" id="{3BB355F5-62F7-934E-BF2D-A5E41FCC8A92}"/>
              </a:ext>
            </a:extLst>
          </p:cNvPr>
          <p:cNvSpPr/>
          <p:nvPr/>
        </p:nvSpPr>
        <p:spPr>
          <a:xfrm>
            <a:off x="7703820" y="2745427"/>
            <a:ext cx="4389120" cy="2079293"/>
          </a:xfrm>
          <a:prstGeom prst="roundRect">
            <a:avLst>
              <a:gd name="adj" fmla="val 5526"/>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chemeClr val="accent1"/>
                </a:solidFill>
              </a:rPr>
              <a:t>20% of people living in Nottingham and Nottinghamshire have been diagnosed with one long term condition</a:t>
            </a:r>
          </a:p>
          <a:p>
            <a:pPr algn="ctr"/>
            <a:r>
              <a:rPr lang="en-GB" b="1" dirty="0">
                <a:solidFill>
                  <a:schemeClr val="accent1"/>
                </a:solidFill>
              </a:rPr>
              <a:t> </a:t>
            </a:r>
          </a:p>
          <a:p>
            <a:pPr algn="ctr"/>
            <a:r>
              <a:rPr lang="en-GB" b="1" dirty="0">
                <a:solidFill>
                  <a:schemeClr val="accent1"/>
                </a:solidFill>
              </a:rPr>
              <a:t>16% have two or more long term conditions (multimorbidity)</a:t>
            </a:r>
          </a:p>
        </p:txBody>
      </p:sp>
      <p:sp>
        <p:nvSpPr>
          <p:cNvPr id="7" name="Rectangle: Rounded Corners 6">
            <a:extLst>
              <a:ext uri="{FF2B5EF4-FFF2-40B4-BE49-F238E27FC236}">
                <a16:creationId xmlns:a16="http://schemas.microsoft.com/office/drawing/2014/main" id="{0EBA13FB-0032-8F2C-691F-6B51D73118EA}"/>
              </a:ext>
            </a:extLst>
          </p:cNvPr>
          <p:cNvSpPr/>
          <p:nvPr/>
        </p:nvSpPr>
        <p:spPr>
          <a:xfrm>
            <a:off x="278440" y="5036165"/>
            <a:ext cx="5329880" cy="1175366"/>
          </a:xfrm>
          <a:prstGeom prst="roundRect">
            <a:avLst>
              <a:gd name="adj" fmla="val 10542"/>
            </a:avLst>
          </a:prstGeom>
          <a:ln>
            <a:solidFill>
              <a:srgbClr val="7030A0"/>
            </a:solidFill>
          </a:ln>
        </p:spPr>
        <p:style>
          <a:lnRef idx="2">
            <a:schemeClr val="accent5"/>
          </a:lnRef>
          <a:fillRef idx="1">
            <a:schemeClr val="lt1"/>
          </a:fillRef>
          <a:effectRef idx="0">
            <a:schemeClr val="accent5"/>
          </a:effectRef>
          <a:fontRef idx="minor">
            <a:schemeClr val="dk1"/>
          </a:fontRef>
        </p:style>
        <p:txBody>
          <a:bodyPr rtlCol="0" anchor="ctr"/>
          <a:lstStyle/>
          <a:p>
            <a:pPr algn="ctr"/>
            <a:r>
              <a:rPr lang="en-GB" b="1" dirty="0">
                <a:solidFill>
                  <a:srgbClr val="7030A0"/>
                </a:solidFill>
              </a:rPr>
              <a:t>The World Health Organisation estimate that 30- 50% of the medicines prescribed for long term conditions are not being taken as intended</a:t>
            </a:r>
          </a:p>
        </p:txBody>
      </p:sp>
      <p:sp>
        <p:nvSpPr>
          <p:cNvPr id="10" name="TextBox 9">
            <a:extLst>
              <a:ext uri="{FF2B5EF4-FFF2-40B4-BE49-F238E27FC236}">
                <a16:creationId xmlns:a16="http://schemas.microsoft.com/office/drawing/2014/main" id="{BF33DDBC-D4D5-4AE1-D56D-DE3EC25247CF}"/>
              </a:ext>
            </a:extLst>
          </p:cNvPr>
          <p:cNvSpPr txBox="1"/>
          <p:nvPr/>
        </p:nvSpPr>
        <p:spPr>
          <a:xfrm>
            <a:off x="163933" y="6195424"/>
            <a:ext cx="8031944" cy="461665"/>
          </a:xfrm>
          <a:prstGeom prst="rect">
            <a:avLst/>
          </a:prstGeom>
          <a:noFill/>
        </p:spPr>
        <p:txBody>
          <a:bodyPr wrap="square">
            <a:spAutoFit/>
          </a:bodyPr>
          <a:lstStyle/>
          <a:p>
            <a:r>
              <a:rPr lang="en-GB" sz="1200" dirty="0"/>
              <a:t>References: NIHR </a:t>
            </a:r>
            <a:r>
              <a:rPr lang="en-GB" sz="1200" dirty="0">
                <a:hlinkClick r:id="rId4"/>
              </a:rPr>
              <a:t>Multiple long-term conditions: How to reduce medications (nihr.ac.uk)</a:t>
            </a:r>
            <a:endParaRPr lang="en-GB" sz="1200" dirty="0"/>
          </a:p>
          <a:p>
            <a:r>
              <a:rPr lang="en-GB" sz="1200" dirty="0"/>
              <a:t>(World Health Organisation – 2003)  </a:t>
            </a:r>
            <a:r>
              <a:rPr lang="en-GB" sz="1200" dirty="0">
                <a:hlinkClick r:id="rId5"/>
              </a:rPr>
              <a:t>https://iris.who.int/bitstream/handle/10665/42682/9241545992.pdf</a:t>
            </a:r>
            <a:endParaRPr lang="en-GB" sz="1200" dirty="0"/>
          </a:p>
        </p:txBody>
      </p:sp>
      <p:pic>
        <p:nvPicPr>
          <p:cNvPr id="8" name="Picture 7" descr="A graph showing Long Term Conditions Age Adjusted Prevalence - by Deprivation.&#10;The graph shows that Nottingham City has the highest level of deprivation and prevalence of Long Term Conditions. Bassetlaw and Mid Notts are in the middle and South Notts towards the lower end of deprivation and Long Term Condition prevalence.">
            <a:extLst>
              <a:ext uri="{FF2B5EF4-FFF2-40B4-BE49-F238E27FC236}">
                <a16:creationId xmlns:a16="http://schemas.microsoft.com/office/drawing/2014/main" id="{882EDA6B-0D2F-B517-0B4B-49181F6ECE41}"/>
              </a:ext>
            </a:extLst>
          </p:cNvPr>
          <p:cNvPicPr>
            <a:picLocks noChangeAspect="1"/>
          </p:cNvPicPr>
          <p:nvPr/>
        </p:nvPicPr>
        <p:blipFill>
          <a:blip r:embed="rId6"/>
          <a:stretch>
            <a:fillRect/>
          </a:stretch>
        </p:blipFill>
        <p:spPr>
          <a:xfrm>
            <a:off x="278440" y="1234152"/>
            <a:ext cx="7311080" cy="3590569"/>
          </a:xfrm>
          <a:prstGeom prst="rect">
            <a:avLst/>
          </a:prstGeom>
        </p:spPr>
      </p:pic>
      <p:sp>
        <p:nvSpPr>
          <p:cNvPr id="3" name="TextBox 2">
            <a:extLst>
              <a:ext uri="{FF2B5EF4-FFF2-40B4-BE49-F238E27FC236}">
                <a16:creationId xmlns:a16="http://schemas.microsoft.com/office/drawing/2014/main" id="{B16C24B8-9D1C-9666-CB8A-1FC488082D8D}"/>
              </a:ext>
            </a:extLst>
          </p:cNvPr>
          <p:cNvSpPr txBox="1"/>
          <p:nvPr/>
        </p:nvSpPr>
        <p:spPr>
          <a:xfrm>
            <a:off x="278440" y="4769715"/>
            <a:ext cx="6097911" cy="276999"/>
          </a:xfrm>
          <a:prstGeom prst="rect">
            <a:avLst/>
          </a:prstGeom>
          <a:noFill/>
        </p:spPr>
        <p:txBody>
          <a:bodyPr wrap="square">
            <a:spAutoFit/>
          </a:bodyPr>
          <a:lstStyle/>
          <a:p>
            <a:r>
              <a:rPr lang="en-GB" sz="1200" dirty="0"/>
              <a:t>SAIU Portal, PHM Outcomes Dashboard, </a:t>
            </a:r>
          </a:p>
        </p:txBody>
      </p:sp>
      <p:sp>
        <p:nvSpPr>
          <p:cNvPr id="11" name="TextBox 10">
            <a:extLst>
              <a:ext uri="{FF2B5EF4-FFF2-40B4-BE49-F238E27FC236}">
                <a16:creationId xmlns:a16="http://schemas.microsoft.com/office/drawing/2014/main" id="{598872DB-E96F-5851-0E00-5E8AD2853C20}"/>
              </a:ext>
            </a:extLst>
          </p:cNvPr>
          <p:cNvSpPr txBox="1"/>
          <p:nvPr/>
        </p:nvSpPr>
        <p:spPr>
          <a:xfrm>
            <a:off x="2972679" y="4104684"/>
            <a:ext cx="2879481" cy="215444"/>
          </a:xfrm>
          <a:prstGeom prst="rect">
            <a:avLst/>
          </a:prstGeom>
          <a:solidFill>
            <a:schemeClr val="bg1"/>
          </a:solidFill>
        </p:spPr>
        <p:txBody>
          <a:bodyPr wrap="square">
            <a:spAutoFit/>
          </a:bodyPr>
          <a:lstStyle/>
          <a:p>
            <a:r>
              <a:rPr lang="en-GB" sz="800" b="1" dirty="0"/>
              <a:t>Indices of Multiple Deprivation (IMD) Score </a:t>
            </a:r>
          </a:p>
        </p:txBody>
      </p:sp>
    </p:spTree>
    <p:extLst>
      <p:ext uri="{BB962C8B-B14F-4D97-AF65-F5344CB8AC3E}">
        <p14:creationId xmlns:p14="http://schemas.microsoft.com/office/powerpoint/2010/main" val="337606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Pie chart showing the sources of carbon emission by proportion of NHS Carbon Footprint. This is national data. Medicines contribute 25% of the NHS's total carbon footprint.">
            <a:extLst>
              <a:ext uri="{FF2B5EF4-FFF2-40B4-BE49-F238E27FC236}">
                <a16:creationId xmlns:a16="http://schemas.microsoft.com/office/drawing/2014/main" id="{76CD9E46-C20E-1C29-3C8B-6C66E649819B}"/>
              </a:ext>
            </a:extLst>
          </p:cNvPr>
          <p:cNvPicPr>
            <a:picLocks noChangeAspect="1"/>
          </p:cNvPicPr>
          <p:nvPr/>
        </p:nvPicPr>
        <p:blipFill>
          <a:blip r:embed="rId3"/>
          <a:stretch>
            <a:fillRect/>
          </a:stretch>
        </p:blipFill>
        <p:spPr>
          <a:xfrm>
            <a:off x="177956" y="1303281"/>
            <a:ext cx="4871564" cy="3986388"/>
          </a:xfrm>
          <a:prstGeom prst="rect">
            <a:avLst/>
          </a:prstGeom>
        </p:spPr>
      </p:pic>
      <p:sp>
        <p:nvSpPr>
          <p:cNvPr id="8" name="TextBox 7">
            <a:extLst>
              <a:ext uri="{FF2B5EF4-FFF2-40B4-BE49-F238E27FC236}">
                <a16:creationId xmlns:a16="http://schemas.microsoft.com/office/drawing/2014/main" id="{21D1E853-C425-C29B-DECF-C8EDEA70F38F}"/>
              </a:ext>
            </a:extLst>
          </p:cNvPr>
          <p:cNvSpPr txBox="1"/>
          <p:nvPr/>
        </p:nvSpPr>
        <p:spPr>
          <a:xfrm>
            <a:off x="177956" y="6095770"/>
            <a:ext cx="12082818" cy="1015663"/>
          </a:xfrm>
          <a:prstGeom prst="rect">
            <a:avLst/>
          </a:prstGeom>
          <a:noFill/>
        </p:spPr>
        <p:txBody>
          <a:bodyPr wrap="square">
            <a:spAutoFit/>
          </a:bodyPr>
          <a:lstStyle/>
          <a:p>
            <a:r>
              <a:rPr lang="en-GB" sz="1200" dirty="0"/>
              <a:t>References: </a:t>
            </a:r>
            <a:r>
              <a:rPr lang="en-GB" sz="1200" dirty="0">
                <a:hlinkClick r:id="rId4"/>
              </a:rPr>
              <a:t>https://www.england.nhs.uk/greenernhs/wp-content/uploads/sites/51/2020/10/delivering-a-net-zero-national-health-service.pdf</a:t>
            </a:r>
            <a:endParaRPr lang="en-GB" sz="1200" dirty="0"/>
          </a:p>
          <a:p>
            <a:r>
              <a:rPr lang="en-GB" sz="1200" dirty="0">
                <a:hlinkClick r:id="rId5"/>
              </a:rPr>
              <a:t>NHS launches latest report on prescribing costs | NHS Business Services News (nhsbsa.nhs.uk)</a:t>
            </a:r>
            <a:endParaRPr lang="en-GB" sz="1200" dirty="0"/>
          </a:p>
          <a:p>
            <a:r>
              <a:rPr lang="en-GB" sz="1200" dirty="0">
                <a:hlinkClick r:id="rId6"/>
              </a:rPr>
              <a:t>Systemic review on drug related hospital admissions – A </a:t>
            </a:r>
            <a:r>
              <a:rPr lang="en-GB" sz="1200" dirty="0" err="1">
                <a:hlinkClick r:id="rId6"/>
              </a:rPr>
              <a:t>pubmed</a:t>
            </a:r>
            <a:r>
              <a:rPr lang="en-GB" sz="1200" dirty="0">
                <a:hlinkClick r:id="rId6"/>
              </a:rPr>
              <a:t> based search - PMC (nih.gov)</a:t>
            </a:r>
            <a:endParaRPr lang="en-GB" sz="1200" dirty="0"/>
          </a:p>
          <a:p>
            <a:endParaRPr lang="en-GB" sz="1200" dirty="0"/>
          </a:p>
          <a:p>
            <a:endParaRPr lang="en-GB" sz="1200" dirty="0"/>
          </a:p>
        </p:txBody>
      </p:sp>
      <p:sp>
        <p:nvSpPr>
          <p:cNvPr id="10" name="TextBox 9">
            <a:extLst>
              <a:ext uri="{FF2B5EF4-FFF2-40B4-BE49-F238E27FC236}">
                <a16:creationId xmlns:a16="http://schemas.microsoft.com/office/drawing/2014/main" id="{40541D4B-60B6-E860-C6B6-4A92FB746A35}"/>
              </a:ext>
            </a:extLst>
          </p:cNvPr>
          <p:cNvSpPr txBox="1"/>
          <p:nvPr/>
        </p:nvSpPr>
        <p:spPr>
          <a:xfrm>
            <a:off x="177956" y="5321334"/>
            <a:ext cx="4369522" cy="584775"/>
          </a:xfrm>
          <a:prstGeom prst="rect">
            <a:avLst/>
          </a:prstGeom>
          <a:noFill/>
        </p:spPr>
        <p:txBody>
          <a:bodyPr wrap="square">
            <a:spAutoFit/>
          </a:bodyPr>
          <a:lstStyle/>
          <a:p>
            <a:r>
              <a:rPr lang="en-GB" sz="1600" dirty="0"/>
              <a:t>Sources of carbon emissions by proportion of NHS Carbon Footprint</a:t>
            </a:r>
          </a:p>
        </p:txBody>
      </p:sp>
      <p:sp>
        <p:nvSpPr>
          <p:cNvPr id="11" name="TextBox 10">
            <a:extLst>
              <a:ext uri="{FF2B5EF4-FFF2-40B4-BE49-F238E27FC236}">
                <a16:creationId xmlns:a16="http://schemas.microsoft.com/office/drawing/2014/main" id="{3C5B8F49-B367-FB42-2B3E-CCC1558672A1}"/>
              </a:ext>
            </a:extLst>
          </p:cNvPr>
          <p:cNvSpPr txBox="1">
            <a:spLocks/>
          </p:cNvSpPr>
          <p:nvPr/>
        </p:nvSpPr>
        <p:spPr>
          <a:xfrm>
            <a:off x="5049520" y="3354412"/>
            <a:ext cx="2905760" cy="2590024"/>
          </a:xfrm>
          <a:prstGeom prst="roundRect">
            <a:avLst>
              <a:gd name="adj" fmla="val 8047"/>
            </a:avLst>
          </a:prstGeom>
          <a:ln/>
        </p:spPr>
        <p:style>
          <a:lnRef idx="2">
            <a:schemeClr val="accent2"/>
          </a:lnRef>
          <a:fillRef idx="1">
            <a:schemeClr val="lt1"/>
          </a:fillRef>
          <a:effectRef idx="0">
            <a:schemeClr val="accent2"/>
          </a:effectRef>
          <a:fontRef idx="minor">
            <a:schemeClr val="dk1"/>
          </a:fontRef>
        </p:style>
        <p:txBody>
          <a:bodyPr wrap="square" anchor="ctr">
            <a:noAutofit/>
          </a:bodyPr>
          <a:lstStyle/>
          <a:p>
            <a:pPr algn="ctr"/>
            <a:r>
              <a:rPr lang="en-GB" sz="2000" b="1" dirty="0">
                <a:solidFill>
                  <a:schemeClr val="accent2">
                    <a:lumMod val="75000"/>
                  </a:schemeClr>
                </a:solidFill>
              </a:rPr>
              <a:t>25% of the NHS’s carbon footprint is medicines related </a:t>
            </a:r>
          </a:p>
          <a:p>
            <a:pPr algn="ctr"/>
            <a:r>
              <a:rPr lang="en-GB" sz="2000" dirty="0">
                <a:solidFill>
                  <a:schemeClr val="accent2">
                    <a:lumMod val="75000"/>
                  </a:schemeClr>
                </a:solidFill>
              </a:rPr>
              <a:t>(Medicines (20%), Anaesthetic Gases and Metered Dose Inhalers – 5%)   </a:t>
            </a:r>
            <a:endParaRPr lang="en-GB" sz="2000" b="1" dirty="0">
              <a:solidFill>
                <a:schemeClr val="accent2">
                  <a:lumMod val="75000"/>
                </a:schemeClr>
              </a:solidFill>
            </a:endParaRPr>
          </a:p>
        </p:txBody>
      </p:sp>
      <p:sp>
        <p:nvSpPr>
          <p:cNvPr id="13" name="TextBox 12">
            <a:extLst>
              <a:ext uri="{FF2B5EF4-FFF2-40B4-BE49-F238E27FC236}">
                <a16:creationId xmlns:a16="http://schemas.microsoft.com/office/drawing/2014/main" id="{ABCD8FA5-4257-E89C-E481-4E74B04170DC}"/>
              </a:ext>
            </a:extLst>
          </p:cNvPr>
          <p:cNvSpPr txBox="1">
            <a:spLocks/>
          </p:cNvSpPr>
          <p:nvPr/>
        </p:nvSpPr>
        <p:spPr>
          <a:xfrm>
            <a:off x="5049520" y="1270774"/>
            <a:ext cx="2813446" cy="1932304"/>
          </a:xfrm>
          <a:prstGeom prst="roundRect">
            <a:avLst>
              <a:gd name="adj" fmla="val 12448"/>
            </a:avLst>
          </a:prstGeom>
          <a:ln/>
        </p:spPr>
        <p:style>
          <a:lnRef idx="2">
            <a:schemeClr val="accent6"/>
          </a:lnRef>
          <a:fillRef idx="1">
            <a:schemeClr val="lt1"/>
          </a:fillRef>
          <a:effectRef idx="0">
            <a:schemeClr val="accent6"/>
          </a:effectRef>
          <a:fontRef idx="minor">
            <a:schemeClr val="dk1"/>
          </a:fontRef>
        </p:style>
        <p:txBody>
          <a:bodyPr wrap="square" anchor="ctr">
            <a:noAutofit/>
          </a:bodyPr>
          <a:lstStyle/>
          <a:p>
            <a:pPr algn="ctr"/>
            <a:r>
              <a:rPr lang="en-GB" sz="2000" b="1" dirty="0">
                <a:solidFill>
                  <a:schemeClr val="accent6">
                    <a:lumMod val="75000"/>
                  </a:schemeClr>
                </a:solidFill>
              </a:rPr>
              <a:t>Medicines use in the NHS equates to 1% of the whole of the UK’s carbon footprint</a:t>
            </a:r>
            <a:endParaRPr lang="en-GB" sz="2000" dirty="0">
              <a:solidFill>
                <a:schemeClr val="accent6">
                  <a:lumMod val="75000"/>
                </a:schemeClr>
              </a:solidFill>
            </a:endParaRPr>
          </a:p>
        </p:txBody>
      </p:sp>
      <p:sp>
        <p:nvSpPr>
          <p:cNvPr id="25" name="Title 1">
            <a:extLst>
              <a:ext uri="{FF2B5EF4-FFF2-40B4-BE49-F238E27FC236}">
                <a16:creationId xmlns:a16="http://schemas.microsoft.com/office/drawing/2014/main" id="{5387DB6E-9CF0-4626-F000-A654ECCE3C78}"/>
              </a:ext>
            </a:extLst>
          </p:cNvPr>
          <p:cNvSpPr txBox="1">
            <a:spLocks noGrp="1"/>
          </p:cNvSpPr>
          <p:nvPr>
            <p:ph type="title" idx="4294967295"/>
          </p:nvPr>
        </p:nvSpPr>
        <p:spPr>
          <a:xfrm>
            <a:off x="510231" y="430551"/>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Some Facts about Medicines</a:t>
            </a:r>
          </a:p>
        </p:txBody>
      </p:sp>
      <p:pic>
        <p:nvPicPr>
          <p:cNvPr id="2" name="Picture 1">
            <a:extLst>
              <a:ext uri="{FF2B5EF4-FFF2-40B4-BE49-F238E27FC236}">
                <a16:creationId xmlns:a16="http://schemas.microsoft.com/office/drawing/2014/main" id="{2543519C-C8A7-FDA6-02EA-9F13BF2DFAB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flipV="1">
            <a:off x="0" y="1138020"/>
            <a:ext cx="4179905" cy="45719"/>
          </a:xfrm>
          <a:prstGeom prst="rect">
            <a:avLst/>
          </a:prstGeom>
        </p:spPr>
      </p:pic>
      <p:sp>
        <p:nvSpPr>
          <p:cNvPr id="3" name="Rectangle: Rounded Corners 2">
            <a:extLst>
              <a:ext uri="{FF2B5EF4-FFF2-40B4-BE49-F238E27FC236}">
                <a16:creationId xmlns:a16="http://schemas.microsoft.com/office/drawing/2014/main" id="{0FCB0E3C-D140-ACF2-0EF4-12A68645FF05}"/>
              </a:ext>
            </a:extLst>
          </p:cNvPr>
          <p:cNvSpPr>
            <a:spLocks/>
          </p:cNvSpPr>
          <p:nvPr/>
        </p:nvSpPr>
        <p:spPr>
          <a:xfrm>
            <a:off x="8128771" y="1245575"/>
            <a:ext cx="3694282" cy="2183426"/>
          </a:xfrm>
          <a:prstGeom prst="roundRect">
            <a:avLst>
              <a:gd name="adj" fmla="val 8651"/>
            </a:avLst>
          </a:prstGeom>
          <a:ln>
            <a:solidFill>
              <a:srgbClr val="7030A0"/>
            </a:solidFill>
          </a:ln>
        </p:spPr>
        <p:style>
          <a:lnRef idx="2">
            <a:schemeClr val="accent4"/>
          </a:lnRef>
          <a:fillRef idx="1">
            <a:schemeClr val="lt1"/>
          </a:fillRef>
          <a:effectRef idx="0">
            <a:schemeClr val="accent4"/>
          </a:effectRef>
          <a:fontRef idx="minor">
            <a:schemeClr val="dk1"/>
          </a:fontRef>
        </p:style>
        <p:txBody>
          <a:bodyPr rtlCol="0" anchor="ctr">
            <a:noAutofit/>
          </a:bodyPr>
          <a:lstStyle/>
          <a:p>
            <a:pPr algn="ctr"/>
            <a:r>
              <a:rPr lang="en-GB" sz="2000" b="1" dirty="0">
                <a:solidFill>
                  <a:srgbClr val="7030A0"/>
                </a:solidFill>
              </a:rPr>
              <a:t>Medicines represent the second highest proportion of NHS spend, worth £18.5 billion in England in the 2022 to 2023 financial year.</a:t>
            </a:r>
          </a:p>
        </p:txBody>
      </p:sp>
      <p:sp>
        <p:nvSpPr>
          <p:cNvPr id="4" name="TextBox 3">
            <a:extLst>
              <a:ext uri="{FF2B5EF4-FFF2-40B4-BE49-F238E27FC236}">
                <a16:creationId xmlns:a16="http://schemas.microsoft.com/office/drawing/2014/main" id="{50B636BC-3234-2B69-BDFA-3B3DDF7B24CE}"/>
              </a:ext>
            </a:extLst>
          </p:cNvPr>
          <p:cNvSpPr txBox="1">
            <a:spLocks/>
          </p:cNvSpPr>
          <p:nvPr/>
        </p:nvSpPr>
        <p:spPr>
          <a:xfrm>
            <a:off x="8128771" y="3580337"/>
            <a:ext cx="3694282" cy="2364100"/>
          </a:xfrm>
          <a:prstGeom prst="roundRect">
            <a:avLst>
              <a:gd name="adj" fmla="val 8047"/>
            </a:avLst>
          </a:prstGeom>
          <a:ln/>
        </p:spPr>
        <p:style>
          <a:lnRef idx="2">
            <a:schemeClr val="accent1"/>
          </a:lnRef>
          <a:fillRef idx="1">
            <a:schemeClr val="lt1"/>
          </a:fillRef>
          <a:effectRef idx="0">
            <a:schemeClr val="accent1"/>
          </a:effectRef>
          <a:fontRef idx="minor">
            <a:schemeClr val="dk1"/>
          </a:fontRef>
        </p:style>
        <p:txBody>
          <a:bodyPr wrap="square" anchor="ctr">
            <a:noAutofit/>
          </a:bodyPr>
          <a:lstStyle/>
          <a:p>
            <a:pPr algn="ctr"/>
            <a:r>
              <a:rPr lang="en-GB" sz="2000" b="1" dirty="0">
                <a:solidFill>
                  <a:schemeClr val="accent1"/>
                </a:solidFill>
              </a:rPr>
              <a:t>Medicines that are disposed of incorrectly, increase the risk of environmental harm and can cause long-term impacts on ecosystems</a:t>
            </a:r>
          </a:p>
        </p:txBody>
      </p:sp>
    </p:spTree>
    <p:extLst>
      <p:ext uri="{BB962C8B-B14F-4D97-AF65-F5344CB8AC3E}">
        <p14:creationId xmlns:p14="http://schemas.microsoft.com/office/powerpoint/2010/main" val="2577118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81B6-0E26-46EE-B2AB-79D884962E9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4457E2-B6B9-F422-07C7-04EBEB361284}"/>
              </a:ext>
            </a:extLst>
          </p:cNvPr>
          <p:cNvSpPr txBox="1">
            <a:spLocks noGrp="1"/>
          </p:cNvSpPr>
          <p:nvPr>
            <p:ph type="title" idx="4294967295"/>
          </p:nvPr>
        </p:nvSpPr>
        <p:spPr>
          <a:xfrm>
            <a:off x="468924" y="353804"/>
            <a:ext cx="4418036" cy="407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Foreword</a:t>
            </a:r>
            <a:r>
              <a:rPr kumimoji="0" lang="en-US" sz="2800" b="1" i="0" u="none" strike="noStrike" kern="1200" cap="none" spc="0" normalizeH="0" baseline="0" noProof="0" dirty="0">
                <a:ln>
                  <a:noFill/>
                </a:ln>
                <a:solidFill>
                  <a:schemeClr val="bg2">
                    <a:lumMod val="50000"/>
                  </a:schemeClr>
                </a:solidFill>
                <a:effectLst/>
                <a:uLnTx/>
                <a:uFillTx/>
                <a:latin typeface="Montserrat" panose="00000500000000000000" pitchFamily="2" charset="0"/>
                <a:ea typeface="+mj-ea"/>
                <a:cs typeface="+mj-cs"/>
              </a:rPr>
              <a:t>  </a:t>
            </a:r>
          </a:p>
        </p:txBody>
      </p:sp>
      <p:sp>
        <p:nvSpPr>
          <p:cNvPr id="3" name="TextBox 2">
            <a:extLst>
              <a:ext uri="{FF2B5EF4-FFF2-40B4-BE49-F238E27FC236}">
                <a16:creationId xmlns:a16="http://schemas.microsoft.com/office/drawing/2014/main" id="{6F9178C0-5377-1C15-0C5E-ADD51E4061C0}"/>
              </a:ext>
            </a:extLst>
          </p:cNvPr>
          <p:cNvSpPr txBox="1"/>
          <p:nvPr/>
        </p:nvSpPr>
        <p:spPr>
          <a:xfrm>
            <a:off x="231363" y="970172"/>
            <a:ext cx="5864637" cy="5709255"/>
          </a:xfrm>
          <a:prstGeom prst="rect">
            <a:avLst/>
          </a:prstGeom>
          <a:noFill/>
          <a:ln w="38100">
            <a:solidFill>
              <a:schemeClr val="bg1"/>
            </a:solidFill>
          </a:ln>
        </p:spPr>
        <p:txBody>
          <a:bodyPr wrap="square" lIns="91440" tIns="45720" rIns="91440" bIns="45720" rtlCol="0" anchor="t">
            <a:spAutoFit/>
          </a:bodyPr>
          <a:lstStyle/>
          <a:p>
            <a:pPr>
              <a:spcAft>
                <a:spcPts val="1200"/>
              </a:spcAft>
            </a:pPr>
            <a:r>
              <a:rPr lang="en-US" sz="1500" dirty="0">
                <a:solidFill>
                  <a:srgbClr val="0070C0"/>
                </a:solidFill>
                <a:latin typeface="Montserrat" panose="00000500000000000000" pitchFamily="2" charset="0"/>
              </a:rPr>
              <a:t>We are proud to introduce our first Medicines Optimisation Strategy for our Integrated Care System.</a:t>
            </a:r>
          </a:p>
          <a:p>
            <a:pPr>
              <a:spcAft>
                <a:spcPts val="1200"/>
              </a:spcAft>
            </a:pPr>
            <a:r>
              <a:rPr lang="en-US" sz="1500" dirty="0">
                <a:solidFill>
                  <a:srgbClr val="0070C0"/>
                </a:solidFill>
                <a:latin typeface="Montserrat" panose="00000500000000000000" pitchFamily="2" charset="0"/>
              </a:rPr>
              <a:t>We want to raise the profile of medicines optimisation and make medicines optimisation everyone’s business.</a:t>
            </a:r>
          </a:p>
          <a:p>
            <a:pPr>
              <a:spcAft>
                <a:spcPts val="1200"/>
              </a:spcAft>
            </a:pPr>
            <a:r>
              <a:rPr lang="en-GB" sz="1500" dirty="0">
                <a:solidFill>
                  <a:srgbClr val="0070C0"/>
                </a:solidFill>
                <a:latin typeface="Montserrat" panose="00000500000000000000" pitchFamily="2" charset="0"/>
              </a:rPr>
              <a:t>Medicines are the most widely used intervention in health and hence medicines optimisation – getting the right medicine to the right person at the right time – is key to optimising the health of our population and maximising our resources.</a:t>
            </a:r>
          </a:p>
          <a:p>
            <a:pPr>
              <a:spcAft>
                <a:spcPts val="1200"/>
              </a:spcAft>
            </a:pPr>
            <a:r>
              <a:rPr lang="en-US" sz="1500" dirty="0">
                <a:solidFill>
                  <a:srgbClr val="0070C0"/>
                </a:solidFill>
                <a:latin typeface="Montserrat" panose="00000500000000000000" pitchFamily="2" charset="0"/>
              </a:rPr>
              <a:t>Our strategy sets our long-term ambition, purpose and aims for the next 5 years. The document has a system focus and is complemented by organisational medicines optimisation strategies and aligned to our ICS Strategy. </a:t>
            </a:r>
          </a:p>
          <a:p>
            <a:pPr>
              <a:spcAft>
                <a:spcPts val="1200"/>
              </a:spcAft>
            </a:pPr>
            <a:r>
              <a:rPr lang="en-US" sz="1500" dirty="0">
                <a:solidFill>
                  <a:srgbClr val="0070C0"/>
                </a:solidFill>
                <a:latin typeface="Montserrat" panose="00000500000000000000" pitchFamily="2" charset="0"/>
              </a:rPr>
              <a:t>This strategy has been developed through large scale engagement, hearing what matters to local people and health and care professionals. Implementation will be phased and supported by a robust delivery plan agreed by the system each year. </a:t>
            </a:r>
          </a:p>
          <a:p>
            <a:pPr>
              <a:spcAft>
                <a:spcPts val="1200"/>
              </a:spcAft>
            </a:pPr>
            <a:r>
              <a:rPr lang="en-US" sz="1500" dirty="0">
                <a:solidFill>
                  <a:srgbClr val="0070C0"/>
                </a:solidFill>
                <a:latin typeface="Montserrat" panose="00000500000000000000" pitchFamily="2" charset="0"/>
              </a:rPr>
              <a:t>Our approach is to scale and spread what works, address gaps and support people to improve, innovate and transform the way we optimise the use of medicines.</a:t>
            </a:r>
          </a:p>
        </p:txBody>
      </p:sp>
      <p:sp>
        <p:nvSpPr>
          <p:cNvPr id="9" name="TextBox 8">
            <a:extLst>
              <a:ext uri="{FF2B5EF4-FFF2-40B4-BE49-F238E27FC236}">
                <a16:creationId xmlns:a16="http://schemas.microsoft.com/office/drawing/2014/main" id="{FE5454BF-EBE0-34B4-9F52-CA11E402F21A}"/>
              </a:ext>
            </a:extLst>
          </p:cNvPr>
          <p:cNvSpPr txBox="1"/>
          <p:nvPr/>
        </p:nvSpPr>
        <p:spPr>
          <a:xfrm>
            <a:off x="6187440" y="970172"/>
            <a:ext cx="5773197" cy="3400931"/>
          </a:xfrm>
          <a:prstGeom prst="rect">
            <a:avLst/>
          </a:prstGeom>
          <a:noFill/>
          <a:ln w="38100">
            <a:solidFill>
              <a:schemeClr val="bg1"/>
            </a:solidFill>
          </a:ln>
        </p:spPr>
        <p:txBody>
          <a:bodyPr wrap="square" lIns="91440" tIns="45720" rIns="91440" bIns="45720" rtlCol="0" anchor="t">
            <a:spAutoFit/>
          </a:bodyPr>
          <a:lstStyle/>
          <a:p>
            <a:pPr>
              <a:spcAft>
                <a:spcPts val="1200"/>
              </a:spcAft>
            </a:pPr>
            <a:r>
              <a:rPr lang="en-US" sz="1500" dirty="0">
                <a:solidFill>
                  <a:srgbClr val="0070C0"/>
                </a:solidFill>
                <a:latin typeface="Montserrat" panose="00000500000000000000" pitchFamily="2" charset="0"/>
              </a:rPr>
              <a:t>We have presented our strategy in a simple format but acknowledge the complexity and ambiguity people are working in - some of our work will be focused on simplifying processes to make it easy for people to do the right things.</a:t>
            </a:r>
          </a:p>
          <a:p>
            <a:pPr>
              <a:spcAft>
                <a:spcPts val="1200"/>
              </a:spcAft>
            </a:pPr>
            <a:r>
              <a:rPr lang="en-GB" sz="1500" dirty="0">
                <a:solidFill>
                  <a:srgbClr val="0070C0"/>
                </a:solidFill>
                <a:latin typeface="Montserrat" panose="00000500000000000000" pitchFamily="2" charset="0"/>
              </a:rPr>
              <a:t>Delivery of this strategy extends beyond pharmacy professionals. </a:t>
            </a:r>
            <a:r>
              <a:rPr lang="en-US" sz="1500" dirty="0">
                <a:solidFill>
                  <a:srgbClr val="0070C0"/>
                </a:solidFill>
                <a:latin typeface="Montserrat" panose="00000500000000000000" pitchFamily="2" charset="0"/>
              </a:rPr>
              <a:t>It will require a culture change in the way our health and care teams and local people work together This collaboration will enable medicines </a:t>
            </a:r>
            <a:r>
              <a:rPr lang="en-GB" sz="1500" dirty="0">
                <a:solidFill>
                  <a:srgbClr val="0070C0"/>
                </a:solidFill>
                <a:latin typeface="Montserrat" panose="00000500000000000000" pitchFamily="2" charset="0"/>
              </a:rPr>
              <a:t>optimisation</a:t>
            </a:r>
            <a:r>
              <a:rPr lang="en-US" sz="1500" dirty="0">
                <a:solidFill>
                  <a:srgbClr val="0070C0"/>
                </a:solidFill>
                <a:latin typeface="Montserrat" panose="00000500000000000000" pitchFamily="2" charset="0"/>
              </a:rPr>
              <a:t> that is joined up, person </a:t>
            </a:r>
            <a:r>
              <a:rPr lang="en-GB" sz="1500" dirty="0">
                <a:solidFill>
                  <a:srgbClr val="0070C0"/>
                </a:solidFill>
                <a:latin typeface="Montserrat" panose="00000500000000000000" pitchFamily="2" charset="0"/>
              </a:rPr>
              <a:t>centred</a:t>
            </a:r>
            <a:r>
              <a:rPr lang="en-US" sz="1500" dirty="0">
                <a:solidFill>
                  <a:srgbClr val="0070C0"/>
                </a:solidFill>
                <a:latin typeface="Montserrat" panose="00000500000000000000" pitchFamily="2" charset="0"/>
              </a:rPr>
              <a:t> and holistic and delivers the best outcomes for our local people and the wider health and care system.</a:t>
            </a:r>
          </a:p>
          <a:p>
            <a:pPr>
              <a:spcAft>
                <a:spcPts val="1200"/>
              </a:spcAft>
            </a:pPr>
            <a:endParaRPr lang="en-US" sz="1500" dirty="0">
              <a:solidFill>
                <a:srgbClr val="0070C0"/>
              </a:solidFill>
              <a:latin typeface="Montserrat" panose="00000500000000000000" pitchFamily="2" charset="0"/>
            </a:endParaRPr>
          </a:p>
        </p:txBody>
      </p:sp>
      <p:sp>
        <p:nvSpPr>
          <p:cNvPr id="4" name="TextBox 3">
            <a:extLst>
              <a:ext uri="{FF2B5EF4-FFF2-40B4-BE49-F238E27FC236}">
                <a16:creationId xmlns:a16="http://schemas.microsoft.com/office/drawing/2014/main" id="{9DA0269B-22B6-F1EF-2F62-9520CB0F381A}"/>
              </a:ext>
            </a:extLst>
          </p:cNvPr>
          <p:cNvSpPr txBox="1"/>
          <p:nvPr/>
        </p:nvSpPr>
        <p:spPr>
          <a:xfrm>
            <a:off x="6187440" y="4236520"/>
            <a:ext cx="2519680" cy="523220"/>
          </a:xfrm>
          <a:prstGeom prst="rect">
            <a:avLst/>
          </a:prstGeom>
          <a:noFill/>
        </p:spPr>
        <p:txBody>
          <a:bodyPr wrap="square" rtlCol="0">
            <a:spAutoFit/>
          </a:bodyPr>
          <a:lstStyle/>
          <a:p>
            <a:r>
              <a:rPr lang="en-US" sz="1400" b="1" dirty="0">
                <a:solidFill>
                  <a:srgbClr val="0070C0"/>
                </a:solidFill>
                <a:latin typeface="Montserrat" panose="00000500000000000000" pitchFamily="2" charset="0"/>
              </a:rPr>
              <a:t>Mindy Bassi</a:t>
            </a:r>
          </a:p>
          <a:p>
            <a:r>
              <a:rPr lang="en-US" sz="1400" b="1" dirty="0">
                <a:solidFill>
                  <a:srgbClr val="0070C0"/>
                </a:solidFill>
                <a:latin typeface="Montserrat" panose="00000500000000000000" pitchFamily="2" charset="0"/>
              </a:rPr>
              <a:t>Chief Pharmacist</a:t>
            </a:r>
            <a:endParaRPr lang="en-GB" sz="1400" dirty="0"/>
          </a:p>
        </p:txBody>
      </p:sp>
      <p:sp>
        <p:nvSpPr>
          <p:cNvPr id="6" name="TextBox 5">
            <a:extLst>
              <a:ext uri="{FF2B5EF4-FFF2-40B4-BE49-F238E27FC236}">
                <a16:creationId xmlns:a16="http://schemas.microsoft.com/office/drawing/2014/main" id="{8D1BDE47-B1DD-954C-4E35-A0668CE78FCD}"/>
              </a:ext>
            </a:extLst>
          </p:cNvPr>
          <p:cNvSpPr txBox="1"/>
          <p:nvPr/>
        </p:nvSpPr>
        <p:spPr>
          <a:xfrm>
            <a:off x="9928189" y="4210645"/>
            <a:ext cx="2032448" cy="523220"/>
          </a:xfrm>
          <a:prstGeom prst="rect">
            <a:avLst/>
          </a:prstGeom>
          <a:noFill/>
        </p:spPr>
        <p:txBody>
          <a:bodyPr wrap="square" rtlCol="0">
            <a:spAutoFit/>
          </a:bodyPr>
          <a:lstStyle/>
          <a:p>
            <a:r>
              <a:rPr lang="en-US" sz="1400" b="1" dirty="0">
                <a:solidFill>
                  <a:srgbClr val="0070C0"/>
                </a:solidFill>
                <a:latin typeface="Montserrat" panose="00000500000000000000" pitchFamily="2" charset="0"/>
              </a:rPr>
              <a:t>Rosa Waddingham</a:t>
            </a:r>
          </a:p>
          <a:p>
            <a:r>
              <a:rPr lang="en-US" sz="1400" b="1" dirty="0">
                <a:solidFill>
                  <a:srgbClr val="0070C0"/>
                </a:solidFill>
                <a:latin typeface="Montserrat" panose="00000500000000000000" pitchFamily="2" charset="0"/>
              </a:rPr>
              <a:t>Chief Nurse</a:t>
            </a:r>
            <a:endParaRPr lang="en-GB" sz="1400" dirty="0"/>
          </a:p>
        </p:txBody>
      </p:sp>
      <p:sp>
        <p:nvSpPr>
          <p:cNvPr id="7" name="TextBox 6">
            <a:extLst>
              <a:ext uri="{FF2B5EF4-FFF2-40B4-BE49-F238E27FC236}">
                <a16:creationId xmlns:a16="http://schemas.microsoft.com/office/drawing/2014/main" id="{5BEE80C4-C734-2198-F7FC-4EECE7330E39}"/>
              </a:ext>
            </a:extLst>
          </p:cNvPr>
          <p:cNvSpPr txBox="1"/>
          <p:nvPr/>
        </p:nvSpPr>
        <p:spPr>
          <a:xfrm>
            <a:off x="8167744" y="4210645"/>
            <a:ext cx="2032448" cy="523220"/>
          </a:xfrm>
          <a:prstGeom prst="rect">
            <a:avLst/>
          </a:prstGeom>
          <a:noFill/>
        </p:spPr>
        <p:txBody>
          <a:bodyPr wrap="square" rtlCol="0">
            <a:spAutoFit/>
          </a:bodyPr>
          <a:lstStyle/>
          <a:p>
            <a:r>
              <a:rPr lang="en-US" sz="1400" b="1" dirty="0">
                <a:solidFill>
                  <a:srgbClr val="0070C0"/>
                </a:solidFill>
                <a:latin typeface="Montserrat" panose="00000500000000000000" pitchFamily="2" charset="0"/>
              </a:rPr>
              <a:t>Dave Briggs</a:t>
            </a:r>
          </a:p>
          <a:p>
            <a:r>
              <a:rPr lang="en-US" sz="1400" b="1" dirty="0">
                <a:solidFill>
                  <a:srgbClr val="0070C0"/>
                </a:solidFill>
                <a:latin typeface="Montserrat" panose="00000500000000000000" pitchFamily="2" charset="0"/>
              </a:rPr>
              <a:t>Medical Director</a:t>
            </a:r>
            <a:endParaRPr lang="en-GB" sz="1400" dirty="0"/>
          </a:p>
        </p:txBody>
      </p:sp>
      <p:sp>
        <p:nvSpPr>
          <p:cNvPr id="13" name="TextBox 12">
            <a:extLst>
              <a:ext uri="{FF2B5EF4-FFF2-40B4-BE49-F238E27FC236}">
                <a16:creationId xmlns:a16="http://schemas.microsoft.com/office/drawing/2014/main" id="{C90A2842-7805-9699-4A6E-697871372979}"/>
              </a:ext>
              <a:ext uri="{C183D7F6-B498-43B3-948B-1728B52AA6E4}">
                <adec:decorative xmlns:adec="http://schemas.microsoft.com/office/drawing/2017/decorative" val="0"/>
              </a:ext>
            </a:extLst>
          </p:cNvPr>
          <p:cNvSpPr txBox="1"/>
          <p:nvPr/>
        </p:nvSpPr>
        <p:spPr>
          <a:xfrm>
            <a:off x="6096000" y="4934634"/>
            <a:ext cx="5773197" cy="523220"/>
          </a:xfrm>
          <a:prstGeom prst="rect">
            <a:avLst/>
          </a:prstGeom>
          <a:noFill/>
        </p:spPr>
        <p:txBody>
          <a:bodyPr wrap="square">
            <a:spAutoFit/>
          </a:bodyPr>
          <a:lstStyle/>
          <a:p>
            <a:pPr algn="ctr"/>
            <a:r>
              <a:rPr lang="en-US" sz="1400" b="1" dirty="0">
                <a:solidFill>
                  <a:srgbClr val="0070C0"/>
                </a:solidFill>
                <a:latin typeface="Montserrat" panose="00000500000000000000" pitchFamily="2" charset="0"/>
              </a:rPr>
              <a:t>Nottingham and Nottinghamshire Integrated Care Board</a:t>
            </a:r>
          </a:p>
          <a:p>
            <a:pPr algn="ctr"/>
            <a:endParaRPr lang="en-US" sz="1400" b="1" dirty="0">
              <a:solidFill>
                <a:srgbClr val="0070C0"/>
              </a:solidFill>
              <a:latin typeface="Montserrat" panose="00000500000000000000" pitchFamily="2" charset="0"/>
            </a:endParaRPr>
          </a:p>
        </p:txBody>
      </p:sp>
      <p:pic>
        <p:nvPicPr>
          <p:cNvPr id="5" name="Picture 4">
            <a:extLst>
              <a:ext uri="{FF2B5EF4-FFF2-40B4-BE49-F238E27FC236}">
                <a16:creationId xmlns:a16="http://schemas.microsoft.com/office/drawing/2014/main" id="{41D1C76D-512F-7776-10A9-66685C679E1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flipV="1">
            <a:off x="0" y="835817"/>
            <a:ext cx="4179905" cy="45719"/>
          </a:xfrm>
          <a:prstGeom prst="rect">
            <a:avLst/>
          </a:prstGeom>
        </p:spPr>
      </p:pic>
    </p:spTree>
    <p:extLst>
      <p:ext uri="{BB962C8B-B14F-4D97-AF65-F5344CB8AC3E}">
        <p14:creationId xmlns:p14="http://schemas.microsoft.com/office/powerpoint/2010/main" val="1227998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13B76-8783-2245-A79B-7B8CFD963C3F}"/>
              </a:ext>
            </a:extLst>
          </p:cNvPr>
          <p:cNvSpPr>
            <a:spLocks noGrp="1"/>
          </p:cNvSpPr>
          <p:nvPr>
            <p:ph type="title" idx="4294967295"/>
          </p:nvPr>
        </p:nvSpPr>
        <p:spPr>
          <a:xfrm>
            <a:off x="476501" y="1672619"/>
            <a:ext cx="8677150" cy="408426"/>
          </a:xfrm>
          <a:prstGeom prst="rect">
            <a:avLst/>
          </a:prstGeom>
        </p:spPr>
        <p:txBody>
          <a:bodyPr>
            <a:noAutofit/>
          </a:bodyPr>
          <a:lstStyle/>
          <a:p>
            <a:r>
              <a:rPr lang="en-US" sz="3600" dirty="0">
                <a:solidFill>
                  <a:schemeClr val="bg2">
                    <a:lumMod val="50000"/>
                  </a:schemeClr>
                </a:solidFill>
              </a:rPr>
              <a:t>Our definition </a:t>
            </a:r>
          </a:p>
        </p:txBody>
      </p:sp>
      <p:pic>
        <p:nvPicPr>
          <p:cNvPr id="11" name="Picture 10">
            <a:extLst>
              <a:ext uri="{FF2B5EF4-FFF2-40B4-BE49-F238E27FC236}">
                <a16:creationId xmlns:a16="http://schemas.microsoft.com/office/drawing/2014/main" id="{9C463326-3A26-4C4D-B061-98EE055B682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0871" y="6737884"/>
            <a:ext cx="12325088" cy="157438"/>
          </a:xfrm>
          <a:prstGeom prst="rect">
            <a:avLst/>
          </a:prstGeom>
        </p:spPr>
      </p:pic>
      <p:sp>
        <p:nvSpPr>
          <p:cNvPr id="3" name="TextBox 2">
            <a:extLst>
              <a:ext uri="{FF2B5EF4-FFF2-40B4-BE49-F238E27FC236}">
                <a16:creationId xmlns:a16="http://schemas.microsoft.com/office/drawing/2014/main" id="{7308D061-A518-D048-BEC8-A41ECD362E75}"/>
              </a:ext>
            </a:extLst>
          </p:cNvPr>
          <p:cNvSpPr txBox="1"/>
          <p:nvPr/>
        </p:nvSpPr>
        <p:spPr>
          <a:xfrm>
            <a:off x="838200" y="2387989"/>
            <a:ext cx="10249469" cy="3785652"/>
          </a:xfrm>
          <a:prstGeom prst="rect">
            <a:avLst/>
          </a:prstGeom>
          <a:noFill/>
          <a:ln w="38100">
            <a:solidFill>
              <a:schemeClr val="accent6"/>
            </a:solidFill>
          </a:ln>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dirty="0">
              <a:ln>
                <a:noFill/>
              </a:ln>
              <a:solidFill>
                <a:schemeClr val="tx1">
                  <a:lumMod val="65000"/>
                  <a:lumOff val="35000"/>
                </a:schemeClr>
              </a:solidFill>
              <a:effectLst/>
              <a:uLnTx/>
              <a:uFillTx/>
              <a:latin typeface="Montserrat SemiBold" panose="000007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chemeClr val="bg2">
                    <a:lumMod val="50000"/>
                  </a:schemeClr>
                </a:solidFill>
                <a:effectLst/>
                <a:uLnTx/>
                <a:uFillTx/>
                <a:latin typeface="Montserrat" panose="00000500000000000000" pitchFamily="2" charset="0"/>
              </a:rPr>
              <a:t>Medicines optimisation looks at the </a:t>
            </a:r>
            <a:r>
              <a:rPr kumimoji="0" lang="en-GB"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rPr>
              <a:t>value</a:t>
            </a:r>
            <a:r>
              <a:rPr kumimoji="0" lang="en-GB" sz="3600" b="0" i="0" u="none" strike="noStrike" kern="1200" cap="none" spc="0" normalizeH="0" baseline="0" noProof="0" dirty="0">
                <a:ln>
                  <a:noFill/>
                </a:ln>
                <a:solidFill>
                  <a:schemeClr val="bg2">
                    <a:lumMod val="50000"/>
                  </a:schemeClr>
                </a:solidFill>
                <a:effectLst/>
                <a:uLnTx/>
                <a:uFillTx/>
                <a:latin typeface="Montserrat" panose="00000500000000000000" pitchFamily="2" charset="0"/>
              </a:rPr>
              <a:t> which medicines deliver, making sure they are </a:t>
            </a:r>
            <a:r>
              <a:rPr kumimoji="0" lang="en-GB"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rPr>
              <a:t>clinically and cost effective, </a:t>
            </a:r>
            <a:r>
              <a:rPr kumimoji="0" lang="en-GB" sz="3600" b="0" i="0" u="none" strike="noStrike" kern="1200" cap="none" spc="0" normalizeH="0" baseline="0" noProof="0" dirty="0">
                <a:ln>
                  <a:noFill/>
                </a:ln>
                <a:solidFill>
                  <a:schemeClr val="bg2">
                    <a:lumMod val="50000"/>
                  </a:schemeClr>
                </a:solidFill>
                <a:effectLst/>
                <a:uLnTx/>
                <a:uFillTx/>
                <a:latin typeface="Montserrat" panose="00000500000000000000" pitchFamily="2" charset="0"/>
              </a:rPr>
              <a:t>so that they </a:t>
            </a:r>
            <a:r>
              <a:rPr kumimoji="0" lang="en-GB" sz="3600" b="1" i="0" u="none" strike="noStrike" kern="1200" cap="none" spc="0" normalizeH="0" baseline="0" noProof="0" dirty="0">
                <a:ln>
                  <a:noFill/>
                </a:ln>
                <a:solidFill>
                  <a:schemeClr val="bg2">
                    <a:lumMod val="50000"/>
                  </a:schemeClr>
                </a:solidFill>
                <a:effectLst/>
                <a:uLnTx/>
                <a:uFillTx/>
                <a:latin typeface="Montserrat" panose="00000500000000000000" pitchFamily="2" charset="0"/>
              </a:rPr>
              <a:t>deliver the best outcomes for people, and the wider health and care system.</a:t>
            </a:r>
          </a:p>
        </p:txBody>
      </p:sp>
      <p:pic>
        <p:nvPicPr>
          <p:cNvPr id="4" name="Picture 3">
            <a:extLst>
              <a:ext uri="{FF2B5EF4-FFF2-40B4-BE49-F238E27FC236}">
                <a16:creationId xmlns:a16="http://schemas.microsoft.com/office/drawing/2014/main" id="{6AF177C8-660E-0AA5-3F43-56D3254D076E}"/>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flipV="1">
            <a:off x="-20930" y="1173581"/>
            <a:ext cx="4179905" cy="45719"/>
          </a:xfrm>
          <a:prstGeom prst="rect">
            <a:avLst/>
          </a:prstGeom>
        </p:spPr>
      </p:pic>
      <p:sp>
        <p:nvSpPr>
          <p:cNvPr id="5" name="Title 1">
            <a:extLst>
              <a:ext uri="{FF2B5EF4-FFF2-40B4-BE49-F238E27FC236}">
                <a16:creationId xmlns:a16="http://schemas.microsoft.com/office/drawing/2014/main" id="{011F3727-D718-59D5-3AC5-B14930DFD4FC}"/>
              </a:ext>
            </a:extLst>
          </p:cNvPr>
          <p:cNvSpPr txBox="1">
            <a:spLocks/>
          </p:cNvSpPr>
          <p:nvPr/>
        </p:nvSpPr>
        <p:spPr>
          <a:xfrm>
            <a:off x="476501" y="450439"/>
            <a:ext cx="8677150" cy="40842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r>
              <a:rPr lang="en-US" sz="3600" dirty="0">
                <a:solidFill>
                  <a:schemeClr val="bg2">
                    <a:lumMod val="50000"/>
                  </a:schemeClr>
                </a:solidFill>
              </a:rPr>
              <a:t>Introduction – </a:t>
            </a:r>
          </a:p>
          <a:p>
            <a:r>
              <a:rPr lang="en-US" sz="3600" dirty="0">
                <a:solidFill>
                  <a:schemeClr val="bg2">
                    <a:lumMod val="50000"/>
                  </a:schemeClr>
                </a:solidFill>
              </a:rPr>
              <a:t>What is Medicines Optimisation?</a:t>
            </a:r>
          </a:p>
        </p:txBody>
      </p:sp>
    </p:spTree>
    <p:extLst>
      <p:ext uri="{BB962C8B-B14F-4D97-AF65-F5344CB8AC3E}">
        <p14:creationId xmlns:p14="http://schemas.microsoft.com/office/powerpoint/2010/main" val="1410082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5217DDD-EB77-E9F0-29C9-5FE7679779E8}"/>
              </a:ext>
            </a:extLst>
          </p:cNvPr>
          <p:cNvSpPr txBox="1">
            <a:spLocks noGrp="1"/>
          </p:cNvSpPr>
          <p:nvPr>
            <p:ph type="title" idx="4294967295"/>
          </p:nvPr>
        </p:nvSpPr>
        <p:spPr>
          <a:xfrm>
            <a:off x="510391" y="408333"/>
            <a:ext cx="9429499"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Introduction –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The Case and Opportunity for Change</a:t>
            </a:r>
          </a:p>
        </p:txBody>
      </p:sp>
      <p:sp>
        <p:nvSpPr>
          <p:cNvPr id="3" name="Content Placeholder 2">
            <a:extLst>
              <a:ext uri="{FF2B5EF4-FFF2-40B4-BE49-F238E27FC236}">
                <a16:creationId xmlns:a16="http://schemas.microsoft.com/office/drawing/2014/main" id="{6E7D1036-A9A9-73B1-F581-361738988029}"/>
              </a:ext>
            </a:extLst>
          </p:cNvPr>
          <p:cNvSpPr>
            <a:spLocks noGrp="1"/>
          </p:cNvSpPr>
          <p:nvPr>
            <p:ph idx="1"/>
          </p:nvPr>
        </p:nvSpPr>
        <p:spPr>
          <a:xfrm>
            <a:off x="258717" y="1453571"/>
            <a:ext cx="11674566" cy="4658462"/>
          </a:xfrm>
        </p:spPr>
        <p:txBody>
          <a:bodyPr>
            <a:noAutofit/>
          </a:bodyPr>
          <a:lstStyle/>
          <a:p>
            <a:pPr>
              <a:spcAft>
                <a:spcPts val="1000"/>
              </a:spcAft>
            </a:pPr>
            <a:r>
              <a:rPr lang="en-GB" sz="1900" b="1" dirty="0"/>
              <a:t>Medicines are the most common health intervention in the world </a:t>
            </a:r>
            <a:r>
              <a:rPr lang="en-GB" sz="1900" dirty="0"/>
              <a:t>– Approximately half of all UK adults take at least one prescribed medicine </a:t>
            </a:r>
          </a:p>
          <a:p>
            <a:pPr>
              <a:spcAft>
                <a:spcPts val="1000"/>
              </a:spcAft>
            </a:pPr>
            <a:r>
              <a:rPr lang="en-GB" sz="1900" b="1" dirty="0"/>
              <a:t>Medicines deliver extensive health benefits but have the potential to cause harm</a:t>
            </a:r>
          </a:p>
          <a:p>
            <a:pPr>
              <a:spcAft>
                <a:spcPts val="1000"/>
              </a:spcAft>
            </a:pPr>
            <a:r>
              <a:rPr lang="en-GB" sz="1900" b="1" dirty="0"/>
              <a:t>30- 50% of the medicines prescribed for long-term conditions are not being taken as intended</a:t>
            </a:r>
          </a:p>
          <a:p>
            <a:pPr>
              <a:spcAft>
                <a:spcPts val="1000"/>
              </a:spcAft>
            </a:pPr>
            <a:r>
              <a:rPr lang="en-GB" sz="1900" b="1" dirty="0"/>
              <a:t>Medicines contribute 25% of the carbon footprint associated with the NHS</a:t>
            </a:r>
          </a:p>
          <a:p>
            <a:pPr>
              <a:spcAft>
                <a:spcPts val="1000"/>
              </a:spcAft>
            </a:pPr>
            <a:r>
              <a:rPr lang="en-GB" sz="1900" b="1" dirty="0"/>
              <a:t>Between 5-10% of all hospital admissions are medicines related</a:t>
            </a:r>
            <a:r>
              <a:rPr lang="en-GB" sz="1900" dirty="0"/>
              <a:t>, of these admissions, around two-thirds are preventable</a:t>
            </a:r>
          </a:p>
          <a:p>
            <a:pPr>
              <a:spcAft>
                <a:spcPts val="1000"/>
              </a:spcAft>
            </a:pPr>
            <a:r>
              <a:rPr lang="en-GB" sz="1900" b="1" dirty="0"/>
              <a:t>National drive for health and care professionals to take on more/advanced clinical roles and an increasing number of non-medical prescribers</a:t>
            </a:r>
          </a:p>
          <a:p>
            <a:pPr marL="0" indent="0" algn="ctr">
              <a:spcAft>
                <a:spcPts val="1000"/>
              </a:spcAft>
              <a:buNone/>
            </a:pPr>
            <a:r>
              <a:rPr lang="en-GB" sz="1900" b="1" dirty="0">
                <a:solidFill>
                  <a:schemeClr val="accent1"/>
                </a:solidFill>
              </a:rPr>
              <a:t>= Opportunity to improve health outcomes, reduce costs, waste and reduce inequalities across our system</a:t>
            </a:r>
          </a:p>
        </p:txBody>
      </p:sp>
      <p:sp>
        <p:nvSpPr>
          <p:cNvPr id="4" name="Footer Placeholder 3">
            <a:extLst>
              <a:ext uri="{FF2B5EF4-FFF2-40B4-BE49-F238E27FC236}">
                <a16:creationId xmlns:a16="http://schemas.microsoft.com/office/drawing/2014/main" id="{4741A6FB-17BC-D605-C1C3-143695438010}"/>
              </a:ext>
            </a:extLst>
          </p:cNvPr>
          <p:cNvSpPr>
            <a:spLocks noGrp="1"/>
          </p:cNvSpPr>
          <p:nvPr>
            <p:ph type="ftr" sz="quarter" idx="11"/>
          </p:nvPr>
        </p:nvSpPr>
        <p:spPr>
          <a:xfrm>
            <a:off x="217171" y="6483140"/>
            <a:ext cx="12558792" cy="593268"/>
          </a:xfrm>
        </p:spPr>
        <p:txBody>
          <a:bodyPr/>
          <a:lstStyle/>
          <a:p>
            <a:pPr algn="l">
              <a:defRPr/>
            </a:pPr>
            <a:r>
              <a:rPr kumimoji="0" lang="en-GB" sz="1000" b="0" i="0" u="none" strike="noStrike" kern="1200" cap="none" spc="0" normalizeH="0" baseline="0" noProof="0" dirty="0">
                <a:ln>
                  <a:noFill/>
                </a:ln>
                <a:solidFill>
                  <a:prstClr val="black">
                    <a:tint val="75000"/>
                  </a:prstClr>
                </a:solidFill>
                <a:effectLst/>
                <a:uLnTx/>
                <a:uFillTx/>
                <a:ea typeface="+mn-ea"/>
                <a:cs typeface="+mn-cs"/>
              </a:rPr>
              <a:t>References: </a:t>
            </a:r>
            <a:r>
              <a:rPr kumimoji="0" lang="en-GB" sz="1000" b="0" i="0" u="none" strike="noStrike" kern="1200" cap="none" spc="0" normalizeH="0" baseline="0" noProof="0" dirty="0">
                <a:ln>
                  <a:noFill/>
                </a:ln>
                <a:solidFill>
                  <a:prstClr val="black">
                    <a:tint val="75000"/>
                  </a:prstClr>
                </a:solidFill>
                <a:effectLst/>
                <a:uLnTx/>
                <a:uFillTx/>
                <a:ea typeface="+mn-ea"/>
                <a:cs typeface="+mn-cs"/>
                <a:hlinkClick r:id="rId3"/>
              </a:rPr>
              <a:t>https://www.ncbi.nlm.nih.gov/pmc/articles/PMC4310971/</a:t>
            </a:r>
            <a:r>
              <a:rPr lang="en-GB" sz="1000" dirty="0">
                <a:solidFill>
                  <a:prstClr val="black">
                    <a:tint val="75000"/>
                  </a:prstClr>
                </a:solidFill>
              </a:rPr>
              <a:t>, </a:t>
            </a:r>
            <a:r>
              <a:rPr lang="en-GB" sz="1000" dirty="0"/>
              <a:t>(World Health Organisation – 2003)  </a:t>
            </a:r>
            <a:r>
              <a:rPr lang="en-GB" sz="1000" dirty="0">
                <a:hlinkClick r:id="rId4"/>
              </a:rPr>
              <a:t>https://iris.who.int/bitstream/handle/10665/42682/9241545992.pdf</a:t>
            </a:r>
            <a:endParaRPr lang="en-GB" sz="1000"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tint val="75000"/>
                </a:prstClr>
              </a:solidFill>
              <a:effectLst/>
              <a:uLnTx/>
              <a:uFillTx/>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1200" cap="none" spc="0" normalizeH="0" baseline="0" noProof="0" dirty="0">
              <a:ln>
                <a:noFill/>
              </a:ln>
              <a:solidFill>
                <a:prstClr val="black">
                  <a:tint val="75000"/>
                </a:prstClr>
              </a:solidFill>
              <a:effectLst/>
              <a:uLnTx/>
              <a:uFillTx/>
              <a:ea typeface="+mn-ea"/>
              <a:cs typeface="+mn-cs"/>
            </a:endParaRPr>
          </a:p>
        </p:txBody>
      </p:sp>
      <p:pic>
        <p:nvPicPr>
          <p:cNvPr id="6" name="Picture 5">
            <a:extLst>
              <a:ext uri="{FF2B5EF4-FFF2-40B4-BE49-F238E27FC236}">
                <a16:creationId xmlns:a16="http://schemas.microsoft.com/office/drawing/2014/main" id="{67486366-7CA8-9E50-CE44-929B665F5BAB}"/>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1142147"/>
            <a:ext cx="4179905" cy="45719"/>
          </a:xfrm>
          <a:prstGeom prst="rect">
            <a:avLst/>
          </a:prstGeom>
        </p:spPr>
      </p:pic>
    </p:spTree>
    <p:extLst>
      <p:ext uri="{BB962C8B-B14F-4D97-AF65-F5344CB8AC3E}">
        <p14:creationId xmlns:p14="http://schemas.microsoft.com/office/powerpoint/2010/main" val="15085314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DC25FE3-6C3F-E653-37B9-3B2EC0E4F9B3}"/>
              </a:ext>
              <a:ext uri="{C183D7F6-B498-43B3-948B-1728B52AA6E4}">
                <adec:decorative xmlns:adec="http://schemas.microsoft.com/office/drawing/2017/decorative" val="1"/>
              </a:ext>
            </a:extLst>
          </p:cNvPr>
          <p:cNvSpPr txBox="1"/>
          <p:nvPr/>
        </p:nvSpPr>
        <p:spPr>
          <a:xfrm>
            <a:off x="386081" y="1009597"/>
            <a:ext cx="11440160" cy="5447645"/>
          </a:xfrm>
          <a:prstGeom prst="rect">
            <a:avLst/>
          </a:prstGeom>
          <a:noFill/>
          <a:ln w="38100">
            <a:solidFill>
              <a:srgbClr val="CA067B"/>
            </a:solidFill>
          </a:ln>
        </p:spPr>
        <p:txBody>
          <a:bodyPr wrap="square" lIns="91440" tIns="45720" rIns="91440" bIns="45720" rtlCol="0" anchor="t">
            <a:spAutoFit/>
          </a:bodyPr>
          <a:lstStyle/>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4400" b="1" dirty="0">
              <a:solidFill>
                <a:schemeClr val="tx1">
                  <a:lumMod val="65000"/>
                  <a:lumOff val="35000"/>
                </a:schemeClr>
              </a:solidFill>
              <a:latin typeface="Montserrat" panose="00000500000000000000" pitchFamily="2" charset="0"/>
              <a:ea typeface="+mj-ea"/>
              <a:cs typeface="+mj-cs"/>
            </a:endParaRPr>
          </a:p>
          <a:p>
            <a:pPr algn="ctr"/>
            <a:endParaRPr lang="en-US" sz="3600" b="1" dirty="0">
              <a:latin typeface="Montserrat" panose="00000500000000000000" pitchFamily="2" charset="0"/>
            </a:endParaRPr>
          </a:p>
          <a:p>
            <a:pPr algn="ctr"/>
            <a:endParaRPr lang="en-US" sz="2000" dirty="0">
              <a:solidFill>
                <a:schemeClr val="tx1">
                  <a:lumMod val="65000"/>
                  <a:lumOff val="35000"/>
                </a:schemeClr>
              </a:solidFill>
              <a:latin typeface="Montserrat" panose="00000500000000000000" pitchFamily="2" charset="0"/>
            </a:endParaRPr>
          </a:p>
          <a:p>
            <a:pPr algn="ctr"/>
            <a:endParaRPr lang="en-US" sz="2800" b="1" dirty="0">
              <a:solidFill>
                <a:schemeClr val="tx1">
                  <a:lumMod val="65000"/>
                  <a:lumOff val="35000"/>
                </a:schemeClr>
              </a:solidFill>
              <a:effectLst>
                <a:outerShdw blurRad="38100" dist="38100" dir="2700000" algn="tl">
                  <a:srgbClr val="000000">
                    <a:alpha val="43137"/>
                  </a:srgbClr>
                </a:outerShdw>
              </a:effectLst>
              <a:latin typeface="Montserrat" panose="00000500000000000000" pitchFamily="2" charset="0"/>
            </a:endParaRPr>
          </a:p>
        </p:txBody>
      </p:sp>
      <p:sp>
        <p:nvSpPr>
          <p:cNvPr id="10" name="Title 9">
            <a:extLst>
              <a:ext uri="{FF2B5EF4-FFF2-40B4-BE49-F238E27FC236}">
                <a16:creationId xmlns:a16="http://schemas.microsoft.com/office/drawing/2014/main" id="{8B912ED7-C811-D2DD-2814-27125C862301}"/>
              </a:ext>
            </a:extLst>
          </p:cNvPr>
          <p:cNvSpPr txBox="1">
            <a:spLocks noGrp="1"/>
          </p:cNvSpPr>
          <p:nvPr>
            <p:ph type="title" idx="4294967295"/>
          </p:nvPr>
        </p:nvSpPr>
        <p:spPr>
          <a:xfrm>
            <a:off x="2955716" y="1184255"/>
            <a:ext cx="6165272" cy="76944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4400" b="1" i="0" u="none" strike="noStrike" kern="1200" cap="none" spc="0" normalizeH="0" baseline="0" noProof="0" dirty="0">
                <a:ln>
                  <a:noFill/>
                </a:ln>
                <a:solidFill>
                  <a:schemeClr val="bg2">
                    <a:lumMod val="50000"/>
                  </a:schemeClr>
                </a:solidFill>
                <a:effectLst/>
                <a:uLnTx/>
                <a:uFillTx/>
                <a:latin typeface="+mn-lt"/>
                <a:ea typeface="+mn-ea"/>
                <a:cs typeface="+mn-cs"/>
              </a:rPr>
              <a:t>Our Shared Purpose</a:t>
            </a:r>
          </a:p>
        </p:txBody>
      </p:sp>
      <p:sp>
        <p:nvSpPr>
          <p:cNvPr id="4" name="TextBox 3">
            <a:extLst>
              <a:ext uri="{FF2B5EF4-FFF2-40B4-BE49-F238E27FC236}">
                <a16:creationId xmlns:a16="http://schemas.microsoft.com/office/drawing/2014/main" id="{FFF916FE-9E60-7F00-B611-ADABCD1DD732}"/>
              </a:ext>
            </a:extLst>
          </p:cNvPr>
          <p:cNvSpPr txBox="1"/>
          <p:nvPr/>
        </p:nvSpPr>
        <p:spPr>
          <a:xfrm>
            <a:off x="593826" y="2358472"/>
            <a:ext cx="11096797" cy="1323439"/>
          </a:xfrm>
          <a:prstGeom prst="rect">
            <a:avLst/>
          </a:prstGeom>
          <a:noFill/>
        </p:spPr>
        <p:txBody>
          <a:bodyPr wrap="square" rtlCol="0">
            <a:spAutoFit/>
          </a:bodyPr>
          <a:lstStyle/>
          <a:p>
            <a:pPr algn="ctr"/>
            <a:r>
              <a:rPr lang="en-US" sz="4000" b="1" dirty="0">
                <a:solidFill>
                  <a:srgbClr val="7030A0"/>
                </a:solidFill>
                <a:latin typeface="Montserrat" panose="00000500000000000000" pitchFamily="2" charset="0"/>
              </a:rPr>
              <a:t>To </a:t>
            </a:r>
            <a:r>
              <a:rPr kumimoji="0" lang="en-US" sz="4000" b="1" i="0" u="none" strike="noStrike" kern="1200" cap="none" spc="0" normalizeH="0" baseline="0" noProof="0" dirty="0">
                <a:ln>
                  <a:noFill/>
                </a:ln>
                <a:solidFill>
                  <a:srgbClr val="7030A0"/>
                </a:solidFill>
                <a:effectLst/>
                <a:uLnTx/>
                <a:uFillTx/>
                <a:latin typeface="Montserrat" panose="00000500000000000000" pitchFamily="2" charset="0"/>
              </a:rPr>
              <a:t>ensure all medicines have value and provide the best outcomes for all people </a:t>
            </a:r>
          </a:p>
        </p:txBody>
      </p:sp>
      <p:sp>
        <p:nvSpPr>
          <p:cNvPr id="8" name="TextBox 7">
            <a:extLst>
              <a:ext uri="{FF2B5EF4-FFF2-40B4-BE49-F238E27FC236}">
                <a16:creationId xmlns:a16="http://schemas.microsoft.com/office/drawing/2014/main" id="{622C2C13-D48E-939E-1819-4C9C27941CCC}"/>
              </a:ext>
            </a:extLst>
          </p:cNvPr>
          <p:cNvSpPr txBox="1"/>
          <p:nvPr/>
        </p:nvSpPr>
        <p:spPr>
          <a:xfrm>
            <a:off x="386081" y="4204783"/>
            <a:ext cx="11304542" cy="954107"/>
          </a:xfrm>
          <a:prstGeom prst="rect">
            <a:avLst/>
          </a:prstGeom>
          <a:noFill/>
        </p:spPr>
        <p:txBody>
          <a:bodyPr wrap="square" rtlCol="0">
            <a:spAutoFit/>
          </a:bodyPr>
          <a:lstStyle/>
          <a:p>
            <a:pPr algn="ctr"/>
            <a:r>
              <a:rPr kumimoji="0" lang="en-US" sz="2800" b="0" i="0" u="none" strike="noStrike" kern="1200" cap="none" spc="0" normalizeH="0" baseline="0" noProof="0" dirty="0">
                <a:ln>
                  <a:noFill/>
                </a:ln>
                <a:solidFill>
                  <a:srgbClr val="7030A0"/>
                </a:solidFill>
                <a:effectLst/>
                <a:uLnTx/>
                <a:uFillTx/>
                <a:latin typeface="Montserrat" panose="00000500000000000000" pitchFamily="2" charset="0"/>
              </a:rPr>
              <a:t>Co-produced with My Life Choices, a group of local people who use NHS and Social Care Services</a:t>
            </a:r>
            <a:endParaRPr lang="en-US" sz="2800" dirty="0">
              <a:solidFill>
                <a:srgbClr val="7030A0"/>
              </a:solidFill>
              <a:latin typeface="Montserrat" panose="00000500000000000000" pitchFamily="2" charset="0"/>
            </a:endParaRPr>
          </a:p>
        </p:txBody>
      </p:sp>
      <p:pic>
        <p:nvPicPr>
          <p:cNvPr id="3" name="Picture 2" descr="My Life Choices purple and white logo">
            <a:extLst>
              <a:ext uri="{FF2B5EF4-FFF2-40B4-BE49-F238E27FC236}">
                <a16:creationId xmlns:a16="http://schemas.microsoft.com/office/drawing/2014/main" id="{6D46A556-1EEE-CADF-CC9F-05AB8D4626F1}"/>
              </a:ext>
            </a:extLst>
          </p:cNvPr>
          <p:cNvPicPr>
            <a:picLocks noChangeAspect="1"/>
          </p:cNvPicPr>
          <p:nvPr/>
        </p:nvPicPr>
        <p:blipFill>
          <a:blip r:embed="rId3"/>
          <a:stretch>
            <a:fillRect/>
          </a:stretch>
        </p:blipFill>
        <p:spPr>
          <a:xfrm>
            <a:off x="9531963" y="5158890"/>
            <a:ext cx="2065050" cy="776458"/>
          </a:xfrm>
          <a:prstGeom prst="rect">
            <a:avLst/>
          </a:prstGeom>
        </p:spPr>
      </p:pic>
      <p:pic>
        <p:nvPicPr>
          <p:cNvPr id="11" name="Picture 10">
            <a:extLst>
              <a:ext uri="{FF2B5EF4-FFF2-40B4-BE49-F238E27FC236}">
                <a16:creationId xmlns:a16="http://schemas.microsoft.com/office/drawing/2014/main" id="{9C463326-3A26-4C4D-B061-98EE055B6828}"/>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0871" y="6737884"/>
            <a:ext cx="12325088" cy="157438"/>
          </a:xfrm>
          <a:prstGeom prst="rect">
            <a:avLst/>
          </a:prstGeom>
        </p:spPr>
      </p:pic>
    </p:spTree>
    <p:extLst>
      <p:ext uri="{BB962C8B-B14F-4D97-AF65-F5344CB8AC3E}">
        <p14:creationId xmlns:p14="http://schemas.microsoft.com/office/powerpoint/2010/main" val="3485801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E4EF58ED-9C37-DF27-4A2F-6E89D617DA92}"/>
              </a:ext>
            </a:extLst>
          </p:cNvPr>
          <p:cNvSpPr txBox="1">
            <a:spLocks noGrp="1"/>
          </p:cNvSpPr>
          <p:nvPr>
            <p:ph type="title" idx="4294967295"/>
          </p:nvPr>
        </p:nvSpPr>
        <p:spPr>
          <a:xfrm>
            <a:off x="296041" y="555648"/>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bg2">
                    <a:lumMod val="50000"/>
                  </a:schemeClr>
                </a:solidFill>
                <a:effectLst/>
                <a:uLnTx/>
                <a:uFillTx/>
                <a:latin typeface="+mj-lt"/>
                <a:ea typeface="+mj-ea"/>
                <a:cs typeface="+mj-cs"/>
              </a:rPr>
              <a:t>What’s Important for People and Our Health and Care System? </a:t>
            </a:r>
          </a:p>
        </p:txBody>
      </p:sp>
      <p:sp>
        <p:nvSpPr>
          <p:cNvPr id="2" name="TextBox 1">
            <a:extLst>
              <a:ext uri="{FF2B5EF4-FFF2-40B4-BE49-F238E27FC236}">
                <a16:creationId xmlns:a16="http://schemas.microsoft.com/office/drawing/2014/main" id="{A73F1670-CCA7-BBFC-D303-E40EAFCD66FB}"/>
              </a:ext>
            </a:extLst>
          </p:cNvPr>
          <p:cNvSpPr txBox="1"/>
          <p:nvPr/>
        </p:nvSpPr>
        <p:spPr>
          <a:xfrm>
            <a:off x="296041" y="1647375"/>
            <a:ext cx="11623741" cy="830997"/>
          </a:xfrm>
          <a:prstGeom prst="rect">
            <a:avLst/>
          </a:prstGeom>
          <a:noFill/>
        </p:spPr>
        <p:txBody>
          <a:bodyPr wrap="square" rtlCol="0">
            <a:spAutoFit/>
          </a:bodyPr>
          <a:lstStyle/>
          <a:p>
            <a:r>
              <a:rPr lang="en-GB" sz="2400" dirty="0">
                <a:solidFill>
                  <a:schemeClr val="bg2">
                    <a:lumMod val="50000"/>
                  </a:schemeClr>
                </a:solidFill>
              </a:rPr>
              <a:t>Throughout the engagement undertaken with health and care professionals and local people, we heard that people wanted to focus on;</a:t>
            </a:r>
          </a:p>
        </p:txBody>
      </p:sp>
      <p:sp>
        <p:nvSpPr>
          <p:cNvPr id="28" name="TextBox 27">
            <a:extLst>
              <a:ext uri="{FF2B5EF4-FFF2-40B4-BE49-F238E27FC236}">
                <a16:creationId xmlns:a16="http://schemas.microsoft.com/office/drawing/2014/main" id="{EE758B17-533E-790C-652E-7C7687F6F836}"/>
              </a:ext>
            </a:extLst>
          </p:cNvPr>
          <p:cNvSpPr txBox="1"/>
          <p:nvPr/>
        </p:nvSpPr>
        <p:spPr>
          <a:xfrm>
            <a:off x="311234" y="3079735"/>
            <a:ext cx="3676519" cy="1938992"/>
          </a:xfrm>
          <a:prstGeom prst="rect">
            <a:avLst/>
          </a:prstGeom>
          <a:solidFill>
            <a:schemeClr val="bg1"/>
          </a:solidFill>
          <a:ln w="38100">
            <a:solidFill>
              <a:srgbClr val="CA067B"/>
            </a:solidFill>
          </a:ln>
        </p:spPr>
        <p:txBody>
          <a:bodyPr wrap="square" rtlCol="0">
            <a:spAutoFit/>
          </a:bodyPr>
          <a:lstStyle/>
          <a:p>
            <a:pPr algn="ctr"/>
            <a:r>
              <a:rPr lang="en-US" sz="2400" b="1" dirty="0">
                <a:solidFill>
                  <a:schemeClr val="bg2">
                    <a:lumMod val="50000"/>
                  </a:schemeClr>
                </a:solidFill>
                <a:latin typeface="Montserrat" panose="00000500000000000000" pitchFamily="2" charset="0"/>
              </a:rPr>
              <a:t>Patient outcomes -</a:t>
            </a:r>
            <a:r>
              <a:rPr lang="en-US" sz="2400" dirty="0">
                <a:solidFill>
                  <a:schemeClr val="bg2">
                    <a:lumMod val="50000"/>
                  </a:schemeClr>
                </a:solidFill>
                <a:latin typeface="Montserrat" panose="00000500000000000000" pitchFamily="2" charset="0"/>
              </a:rPr>
              <a:t> understanding the value of care rather than the cost of medicines </a:t>
            </a:r>
          </a:p>
        </p:txBody>
      </p:sp>
      <p:pic>
        <p:nvPicPr>
          <p:cNvPr id="3" name="Graphic 2" descr="A picture of a person">
            <a:extLst>
              <a:ext uri="{FF2B5EF4-FFF2-40B4-BE49-F238E27FC236}">
                <a16:creationId xmlns:a16="http://schemas.microsoft.com/office/drawing/2014/main" id="{814B4B6E-A972-8EC3-34EF-1DD0AFE117E9}"/>
              </a:ext>
              <a:ext uri="{C183D7F6-B498-43B3-948B-1728B52AA6E4}">
                <adec:decorative xmlns:adec="http://schemas.microsoft.com/office/drawing/2017/decorative" val="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22356" y="3166897"/>
            <a:ext cx="1639277" cy="1639277"/>
          </a:xfrm>
          <a:prstGeom prst="rect">
            <a:avLst/>
          </a:prstGeom>
        </p:spPr>
      </p:pic>
      <p:sp>
        <p:nvSpPr>
          <p:cNvPr id="4" name="TextBox 3">
            <a:extLst>
              <a:ext uri="{FF2B5EF4-FFF2-40B4-BE49-F238E27FC236}">
                <a16:creationId xmlns:a16="http://schemas.microsoft.com/office/drawing/2014/main" id="{44A955F2-608D-2883-8EEE-BB9889B11E69}"/>
              </a:ext>
            </a:extLst>
          </p:cNvPr>
          <p:cNvSpPr txBox="1"/>
          <p:nvPr/>
        </p:nvSpPr>
        <p:spPr>
          <a:xfrm>
            <a:off x="8621142" y="3378495"/>
            <a:ext cx="3087239" cy="1200329"/>
          </a:xfrm>
          <a:prstGeom prst="rect">
            <a:avLst/>
          </a:prstGeom>
          <a:solidFill>
            <a:schemeClr val="bg1"/>
          </a:solidFill>
          <a:ln w="38100">
            <a:solidFill>
              <a:srgbClr val="92D050"/>
            </a:solidFill>
          </a:ln>
        </p:spPr>
        <p:txBody>
          <a:bodyPr wrap="square" rtlCol="0">
            <a:spAutoFit/>
          </a:bodyPr>
          <a:lstStyle/>
          <a:p>
            <a:pPr algn="ctr"/>
            <a:r>
              <a:rPr lang="en-US" sz="2400" b="1" dirty="0">
                <a:solidFill>
                  <a:schemeClr val="bg2">
                    <a:lumMod val="50000"/>
                  </a:schemeClr>
                </a:solidFill>
                <a:latin typeface="Montserrat" panose="00000500000000000000" pitchFamily="2" charset="0"/>
              </a:rPr>
              <a:t>Waste reduction -  </a:t>
            </a:r>
            <a:r>
              <a:rPr lang="en-US" sz="2400" dirty="0">
                <a:solidFill>
                  <a:schemeClr val="bg2">
                    <a:lumMod val="50000"/>
                  </a:schemeClr>
                </a:solidFill>
                <a:latin typeface="Montserrat" panose="00000500000000000000" pitchFamily="2" charset="0"/>
              </a:rPr>
              <a:t>rather than cost reduction</a:t>
            </a:r>
          </a:p>
        </p:txBody>
      </p:sp>
      <p:grpSp>
        <p:nvGrpSpPr>
          <p:cNvPr id="5" name="Group 4" descr="A picture depicting our health system, a person in a hospital bed, a stethoscope, a health building and a medical cross symbol">
            <a:extLst>
              <a:ext uri="{FF2B5EF4-FFF2-40B4-BE49-F238E27FC236}">
                <a16:creationId xmlns:a16="http://schemas.microsoft.com/office/drawing/2014/main" id="{C52B5A65-0133-6560-6F7E-122BA2258D8D}"/>
              </a:ext>
            </a:extLst>
          </p:cNvPr>
          <p:cNvGrpSpPr/>
          <p:nvPr/>
        </p:nvGrpSpPr>
        <p:grpSpPr>
          <a:xfrm>
            <a:off x="6096000" y="2954342"/>
            <a:ext cx="2053721" cy="2064385"/>
            <a:chOff x="6830646" y="2532185"/>
            <a:chExt cx="2133600" cy="2071077"/>
          </a:xfrm>
        </p:grpSpPr>
        <p:pic>
          <p:nvPicPr>
            <p:cNvPr id="6" name="Graphic 5" descr="Stethoscope outline">
              <a:extLst>
                <a:ext uri="{FF2B5EF4-FFF2-40B4-BE49-F238E27FC236}">
                  <a16:creationId xmlns:a16="http://schemas.microsoft.com/office/drawing/2014/main" id="{9F511DC9-FC62-157C-925A-DEC424C59A3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93353" y="3622289"/>
              <a:ext cx="667324" cy="667324"/>
            </a:xfrm>
            <a:prstGeom prst="rect">
              <a:avLst/>
            </a:prstGeom>
          </p:spPr>
        </p:pic>
        <p:pic>
          <p:nvPicPr>
            <p:cNvPr id="7" name="Graphic 6" descr="Inpatient with solid fill">
              <a:extLst>
                <a:ext uri="{FF2B5EF4-FFF2-40B4-BE49-F238E27FC236}">
                  <a16:creationId xmlns:a16="http://schemas.microsoft.com/office/drawing/2014/main" id="{B58EE115-4FBD-A941-8DC6-D49212B719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167294" y="2870200"/>
              <a:ext cx="706706" cy="706706"/>
            </a:xfrm>
            <a:prstGeom prst="rect">
              <a:avLst/>
            </a:prstGeom>
          </p:spPr>
        </p:pic>
        <p:pic>
          <p:nvPicPr>
            <p:cNvPr id="9" name="Graphic 8" descr="Hospital outline">
              <a:extLst>
                <a:ext uri="{FF2B5EF4-FFF2-40B4-BE49-F238E27FC236}">
                  <a16:creationId xmlns:a16="http://schemas.microsoft.com/office/drawing/2014/main" id="{AC877F6F-F236-1546-5CC3-1ADE0CDC1FD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83174" y="3449905"/>
              <a:ext cx="885092" cy="885092"/>
            </a:xfrm>
            <a:prstGeom prst="rect">
              <a:avLst/>
            </a:prstGeom>
          </p:spPr>
        </p:pic>
        <p:pic>
          <p:nvPicPr>
            <p:cNvPr id="10" name="Graphic 9" descr="Medical outline">
              <a:extLst>
                <a:ext uri="{FF2B5EF4-FFF2-40B4-BE49-F238E27FC236}">
                  <a16:creationId xmlns:a16="http://schemas.microsoft.com/office/drawing/2014/main" id="{7BEE232C-107A-8D85-8A82-4D5F625938A3}"/>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917039" y="2803182"/>
              <a:ext cx="773724" cy="773724"/>
            </a:xfrm>
            <a:prstGeom prst="rect">
              <a:avLst/>
            </a:prstGeom>
          </p:spPr>
        </p:pic>
        <p:sp>
          <p:nvSpPr>
            <p:cNvPr id="11" name="Oval 10">
              <a:extLst>
                <a:ext uri="{FF2B5EF4-FFF2-40B4-BE49-F238E27FC236}">
                  <a16:creationId xmlns:a16="http://schemas.microsoft.com/office/drawing/2014/main" id="{6578AC24-01DA-30BB-5A04-190796713CD1}"/>
                </a:ext>
              </a:extLst>
            </p:cNvPr>
            <p:cNvSpPr/>
            <p:nvPr/>
          </p:nvSpPr>
          <p:spPr>
            <a:xfrm>
              <a:off x="6830646" y="2532185"/>
              <a:ext cx="2133600" cy="20710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 name="TextBox 11">
            <a:extLst>
              <a:ext uri="{FF2B5EF4-FFF2-40B4-BE49-F238E27FC236}">
                <a16:creationId xmlns:a16="http://schemas.microsoft.com/office/drawing/2014/main" id="{C54CD60F-2E73-0F88-EDE5-5B750030EB7D}"/>
              </a:ext>
            </a:extLst>
          </p:cNvPr>
          <p:cNvSpPr txBox="1"/>
          <p:nvPr/>
        </p:nvSpPr>
        <p:spPr>
          <a:xfrm>
            <a:off x="1381760" y="5679912"/>
            <a:ext cx="10038080" cy="461665"/>
          </a:xfrm>
          <a:prstGeom prst="rect">
            <a:avLst/>
          </a:prstGeom>
          <a:solidFill>
            <a:schemeClr val="bg1"/>
          </a:solidFill>
          <a:ln w="38100">
            <a:solidFill>
              <a:schemeClr val="accent1"/>
            </a:solidFill>
          </a:ln>
        </p:spPr>
        <p:txBody>
          <a:bodyPr wrap="square" rtlCol="0">
            <a:spAutoFit/>
          </a:bodyPr>
          <a:lstStyle/>
          <a:p>
            <a:pPr algn="ctr"/>
            <a:r>
              <a:rPr lang="en-GB" sz="2400" b="1" dirty="0">
                <a:solidFill>
                  <a:schemeClr val="bg2">
                    <a:lumMod val="50000"/>
                  </a:schemeClr>
                </a:solidFill>
              </a:rPr>
              <a:t>Person Centred Care - </a:t>
            </a:r>
            <a:r>
              <a:rPr lang="en-GB" sz="2400" dirty="0">
                <a:solidFill>
                  <a:schemeClr val="bg2">
                    <a:lumMod val="50000"/>
                  </a:schemeClr>
                </a:solidFill>
              </a:rPr>
              <a:t>a focus on what matters to people </a:t>
            </a:r>
          </a:p>
        </p:txBody>
      </p:sp>
      <p:pic>
        <p:nvPicPr>
          <p:cNvPr id="8" name="Picture 7">
            <a:extLst>
              <a:ext uri="{FF2B5EF4-FFF2-40B4-BE49-F238E27FC236}">
                <a16:creationId xmlns:a16="http://schemas.microsoft.com/office/drawing/2014/main" id="{05F01ADE-7D36-05E6-77B6-E2FF1F52B4D2}"/>
              </a:ext>
              <a:ext uri="{C183D7F6-B498-43B3-948B-1728B52AA6E4}">
                <adec:decorative xmlns:adec="http://schemas.microsoft.com/office/drawing/2017/decorative" val="1"/>
              </a:ext>
            </a:extLst>
          </p:cNvPr>
          <p:cNvPicPr>
            <a:picLocks noChangeAspect="1"/>
          </p:cNvPicPr>
          <p:nvPr/>
        </p:nvPicPr>
        <p:blipFill>
          <a:blip r:embed="rId13"/>
          <a:stretch>
            <a:fillRect/>
          </a:stretch>
        </p:blipFill>
        <p:spPr>
          <a:xfrm flipV="1">
            <a:off x="0" y="1381341"/>
            <a:ext cx="4179905" cy="45719"/>
          </a:xfrm>
          <a:prstGeom prst="rect">
            <a:avLst/>
          </a:prstGeom>
        </p:spPr>
      </p:pic>
    </p:spTree>
    <p:extLst>
      <p:ext uri="{BB962C8B-B14F-4D97-AF65-F5344CB8AC3E}">
        <p14:creationId xmlns:p14="http://schemas.microsoft.com/office/powerpoint/2010/main" val="1709069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E4EF58ED-9C37-DF27-4A2F-6E89D617DA92}"/>
              </a:ext>
            </a:extLst>
          </p:cNvPr>
          <p:cNvSpPr txBox="1">
            <a:spLocks noGrp="1"/>
          </p:cNvSpPr>
          <p:nvPr>
            <p:ph type="title" idx="4294967295"/>
          </p:nvPr>
        </p:nvSpPr>
        <p:spPr>
          <a:xfrm>
            <a:off x="249283" y="257144"/>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j-lt"/>
                <a:ea typeface="+mj-ea"/>
                <a:cs typeface="+mj-cs"/>
              </a:rPr>
              <a:t>Themes We Heard About People</a:t>
            </a:r>
          </a:p>
        </p:txBody>
      </p:sp>
      <p:pic>
        <p:nvPicPr>
          <p:cNvPr id="3" name="Graphic 2" descr="person outline in middle of page with text surrounding them">
            <a:extLst>
              <a:ext uri="{FF2B5EF4-FFF2-40B4-BE49-F238E27FC236}">
                <a16:creationId xmlns:a16="http://schemas.microsoft.com/office/drawing/2014/main" id="{814B4B6E-A972-8EC3-34EF-1DD0AFE11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15504" y="2199377"/>
            <a:ext cx="2102706" cy="2102706"/>
          </a:xfrm>
          <a:prstGeom prst="rect">
            <a:avLst/>
          </a:prstGeom>
        </p:spPr>
      </p:pic>
      <p:sp>
        <p:nvSpPr>
          <p:cNvPr id="19" name="TextBox 18">
            <a:extLst>
              <a:ext uri="{FF2B5EF4-FFF2-40B4-BE49-F238E27FC236}">
                <a16:creationId xmlns:a16="http://schemas.microsoft.com/office/drawing/2014/main" id="{E75C68A2-D6F0-C9F5-E801-4804ABE58C3C}"/>
              </a:ext>
            </a:extLst>
          </p:cNvPr>
          <p:cNvSpPr txBox="1"/>
          <p:nvPr/>
        </p:nvSpPr>
        <p:spPr>
          <a:xfrm>
            <a:off x="1672492" y="1166028"/>
            <a:ext cx="3925185" cy="1328023"/>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a:t>De-medicalisation</a:t>
            </a:r>
            <a:r>
              <a:rPr lang="en-GB" dirty="0"/>
              <a:t> – evidence based alternative therapeutic interventions and care pathways</a:t>
            </a:r>
          </a:p>
        </p:txBody>
      </p:sp>
      <p:sp>
        <p:nvSpPr>
          <p:cNvPr id="21" name="TextBox 20">
            <a:extLst>
              <a:ext uri="{FF2B5EF4-FFF2-40B4-BE49-F238E27FC236}">
                <a16:creationId xmlns:a16="http://schemas.microsoft.com/office/drawing/2014/main" id="{A5262BDE-0FC7-09A1-6DA6-EA2F6E4ABF1B}"/>
              </a:ext>
            </a:extLst>
          </p:cNvPr>
          <p:cNvSpPr txBox="1"/>
          <p:nvPr/>
        </p:nvSpPr>
        <p:spPr>
          <a:xfrm>
            <a:off x="6503191" y="1077500"/>
            <a:ext cx="3757760" cy="1328023"/>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b="1" dirty="0"/>
              <a:t>Effective and safe use of medicines to improve outcomes </a:t>
            </a:r>
            <a:r>
              <a:rPr lang="en-GB" dirty="0"/>
              <a:t>– reducing inappropriate polypharmacy</a:t>
            </a:r>
          </a:p>
        </p:txBody>
      </p:sp>
      <p:sp>
        <p:nvSpPr>
          <p:cNvPr id="22" name="TextBox 21">
            <a:extLst>
              <a:ext uri="{FF2B5EF4-FFF2-40B4-BE49-F238E27FC236}">
                <a16:creationId xmlns:a16="http://schemas.microsoft.com/office/drawing/2014/main" id="{9C398075-A925-29EF-7960-1AC309216010}"/>
              </a:ext>
            </a:extLst>
          </p:cNvPr>
          <p:cNvSpPr txBox="1"/>
          <p:nvPr/>
        </p:nvSpPr>
        <p:spPr>
          <a:xfrm>
            <a:off x="1056640" y="3607270"/>
            <a:ext cx="4373611" cy="1839158"/>
          </a:xfrm>
          <a:prstGeom prst="roundRect">
            <a:avLst>
              <a:gd name="adj" fmla="val 8321"/>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t>Shared Decision Making</a:t>
            </a:r>
            <a:r>
              <a:rPr lang="en-GB" dirty="0"/>
              <a:t>: providing accessible, tailored and consistent information so people have control and can make informed choices in partnership with healthcare professionals </a:t>
            </a:r>
          </a:p>
        </p:txBody>
      </p:sp>
      <p:sp>
        <p:nvSpPr>
          <p:cNvPr id="23" name="TextBox 22">
            <a:extLst>
              <a:ext uri="{FF2B5EF4-FFF2-40B4-BE49-F238E27FC236}">
                <a16:creationId xmlns:a16="http://schemas.microsoft.com/office/drawing/2014/main" id="{E588CABE-2BC9-E398-DD84-E91A0B6ACD65}"/>
              </a:ext>
            </a:extLst>
          </p:cNvPr>
          <p:cNvSpPr txBox="1"/>
          <p:nvPr/>
        </p:nvSpPr>
        <p:spPr>
          <a:xfrm>
            <a:off x="6610349" y="3518742"/>
            <a:ext cx="4632169" cy="1839158"/>
          </a:xfrm>
          <a:prstGeom prst="roundRect">
            <a:avLst>
              <a:gd name="adj" fmla="val 8848"/>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GB" b="1" dirty="0"/>
              <a:t>Supported Self Management: </a:t>
            </a:r>
            <a:r>
              <a:rPr lang="en-GB" dirty="0"/>
              <a:t>increase the knowledge, skills and confidence people have to manage their own health. </a:t>
            </a:r>
            <a:r>
              <a:rPr lang="en-GB" dirty="0">
                <a:solidFill>
                  <a:srgbClr val="585857"/>
                </a:solidFill>
                <a:latin typeface="Montserrat" panose="00000500000000000000" pitchFamily="2" charset="0"/>
              </a:rPr>
              <a:t>Develop consistent tools and approaches to support people with this.</a:t>
            </a:r>
            <a:endParaRPr lang="en-GB" dirty="0"/>
          </a:p>
        </p:txBody>
      </p:sp>
      <p:sp>
        <p:nvSpPr>
          <p:cNvPr id="24" name="TextBox 23">
            <a:extLst>
              <a:ext uri="{FF2B5EF4-FFF2-40B4-BE49-F238E27FC236}">
                <a16:creationId xmlns:a16="http://schemas.microsoft.com/office/drawing/2014/main" id="{DADD0744-6E16-01E9-4B87-87C3D8B5EAFA}"/>
              </a:ext>
            </a:extLst>
          </p:cNvPr>
          <p:cNvSpPr txBox="1"/>
          <p:nvPr/>
        </p:nvSpPr>
        <p:spPr>
          <a:xfrm>
            <a:off x="2952924" y="2660171"/>
            <a:ext cx="2102706" cy="715089"/>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b="1" dirty="0"/>
              <a:t>Seamless and consistent care </a:t>
            </a:r>
          </a:p>
        </p:txBody>
      </p:sp>
      <p:sp>
        <p:nvSpPr>
          <p:cNvPr id="25" name="TextBox 24">
            <a:extLst>
              <a:ext uri="{FF2B5EF4-FFF2-40B4-BE49-F238E27FC236}">
                <a16:creationId xmlns:a16="http://schemas.microsoft.com/office/drawing/2014/main" id="{DB14BF58-9006-6E0C-9BBA-BE579020EAD5}"/>
              </a:ext>
            </a:extLst>
          </p:cNvPr>
          <p:cNvSpPr txBox="1"/>
          <p:nvPr/>
        </p:nvSpPr>
        <p:spPr>
          <a:xfrm>
            <a:off x="6998880" y="2643246"/>
            <a:ext cx="2741003" cy="715089"/>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Accessible provision – closer to home</a:t>
            </a:r>
          </a:p>
        </p:txBody>
      </p:sp>
      <p:sp>
        <p:nvSpPr>
          <p:cNvPr id="8" name="TextBox 7">
            <a:extLst>
              <a:ext uri="{FF2B5EF4-FFF2-40B4-BE49-F238E27FC236}">
                <a16:creationId xmlns:a16="http://schemas.microsoft.com/office/drawing/2014/main" id="{51CFB0E2-AC91-5E67-4D7D-199CE4289447}"/>
              </a:ext>
            </a:extLst>
          </p:cNvPr>
          <p:cNvSpPr txBox="1"/>
          <p:nvPr/>
        </p:nvSpPr>
        <p:spPr>
          <a:xfrm>
            <a:off x="2865993" y="5537112"/>
            <a:ext cx="6846211" cy="369332"/>
          </a:xfrm>
          <a:prstGeom prst="rect">
            <a:avLst/>
          </a:prstGeom>
          <a:noFill/>
        </p:spPr>
        <p:txBody>
          <a:bodyPr wrap="square">
            <a:spAutoFit/>
          </a:bodyPr>
          <a:lstStyle/>
          <a:p>
            <a:r>
              <a:rPr lang="en-GB" b="1" dirty="0"/>
              <a:t>Personalised Care - a focus on what matters to people </a:t>
            </a:r>
          </a:p>
        </p:txBody>
      </p:sp>
      <p:sp>
        <p:nvSpPr>
          <p:cNvPr id="26" name="TextBox 25">
            <a:extLst>
              <a:ext uri="{FF2B5EF4-FFF2-40B4-BE49-F238E27FC236}">
                <a16:creationId xmlns:a16="http://schemas.microsoft.com/office/drawing/2014/main" id="{22ED0962-796F-0124-16DF-CA489DCD08AD}"/>
              </a:ext>
            </a:extLst>
          </p:cNvPr>
          <p:cNvSpPr txBox="1"/>
          <p:nvPr/>
        </p:nvSpPr>
        <p:spPr>
          <a:xfrm>
            <a:off x="198249" y="6085656"/>
            <a:ext cx="11795502" cy="584775"/>
          </a:xfrm>
          <a:prstGeom prst="rect">
            <a:avLst/>
          </a:prstGeom>
          <a:noFill/>
          <a:ln w="38100">
            <a:solidFill>
              <a:srgbClr val="CA067B"/>
            </a:solidFill>
          </a:ln>
        </p:spPr>
        <p:txBody>
          <a:bodyPr wrap="square" rtlCol="0">
            <a:spAutoFit/>
          </a:bodyPr>
          <a:lstStyle/>
          <a:p>
            <a:pPr algn="ctr"/>
            <a:r>
              <a:rPr lang="en-US" sz="1600" b="1" i="0" dirty="0">
                <a:solidFill>
                  <a:srgbClr val="585857"/>
                </a:solidFill>
                <a:effectLst/>
                <a:latin typeface="Montserrat" panose="00000500000000000000" pitchFamily="2" charset="0"/>
              </a:rPr>
              <a:t>ICS Strategy guiding principles</a:t>
            </a:r>
          </a:p>
          <a:p>
            <a:pPr algn="l"/>
            <a:r>
              <a:rPr lang="en-US" sz="1600" b="0" i="0" dirty="0">
                <a:solidFill>
                  <a:srgbClr val="585857"/>
                </a:solidFill>
                <a:effectLst/>
                <a:latin typeface="Montserrat" panose="00000500000000000000" pitchFamily="2" charset="0"/>
              </a:rPr>
              <a:t>1. </a:t>
            </a:r>
            <a:r>
              <a:rPr lang="en-US" sz="1600" b="1" i="0" dirty="0">
                <a:solidFill>
                  <a:srgbClr val="585857"/>
                </a:solidFill>
                <a:effectLst/>
                <a:latin typeface="Montserrat" panose="00000500000000000000" pitchFamily="2" charset="0"/>
              </a:rPr>
              <a:t>Prevention</a:t>
            </a:r>
            <a:r>
              <a:rPr lang="en-US" sz="1600" b="0" i="0" dirty="0">
                <a:solidFill>
                  <a:srgbClr val="585857"/>
                </a:solidFill>
                <a:effectLst/>
                <a:latin typeface="Montserrat" panose="00000500000000000000" pitchFamily="2" charset="0"/>
              </a:rPr>
              <a:t> is better than cure                     2. </a:t>
            </a:r>
            <a:r>
              <a:rPr lang="en-US" sz="1600" b="1" i="0" dirty="0">
                <a:solidFill>
                  <a:srgbClr val="585857"/>
                </a:solidFill>
                <a:effectLst/>
                <a:latin typeface="Montserrat" panose="00000500000000000000" pitchFamily="2" charset="0"/>
              </a:rPr>
              <a:t>Equity</a:t>
            </a:r>
            <a:r>
              <a:rPr lang="en-US" sz="1600" b="0" i="0" dirty="0">
                <a:solidFill>
                  <a:srgbClr val="585857"/>
                </a:solidFill>
                <a:effectLst/>
                <a:latin typeface="Montserrat" panose="00000500000000000000" pitchFamily="2" charset="0"/>
              </a:rPr>
              <a:t> in everything                                 3. </a:t>
            </a:r>
            <a:r>
              <a:rPr lang="en-US" sz="1600" b="1" i="0" dirty="0">
                <a:solidFill>
                  <a:srgbClr val="585857"/>
                </a:solidFill>
                <a:effectLst/>
                <a:latin typeface="Montserrat" panose="00000500000000000000" pitchFamily="2" charset="0"/>
              </a:rPr>
              <a:t>Integration</a:t>
            </a:r>
            <a:r>
              <a:rPr lang="en-US" sz="1600" b="0" i="0" dirty="0">
                <a:solidFill>
                  <a:srgbClr val="585857"/>
                </a:solidFill>
                <a:effectLst/>
                <a:latin typeface="Montserrat" panose="00000500000000000000" pitchFamily="2" charset="0"/>
              </a:rPr>
              <a:t> by default</a:t>
            </a:r>
          </a:p>
        </p:txBody>
      </p:sp>
      <p:pic>
        <p:nvPicPr>
          <p:cNvPr id="2" name="Picture 1">
            <a:extLst>
              <a:ext uri="{FF2B5EF4-FFF2-40B4-BE49-F238E27FC236}">
                <a16:creationId xmlns:a16="http://schemas.microsoft.com/office/drawing/2014/main" id="{ACE4B48E-0A90-7D11-6A39-1542E7FE9F0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14853051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5B031FD-8F3C-7506-5F2C-BA2C67FC141D}"/>
              </a:ext>
            </a:extLst>
          </p:cNvPr>
          <p:cNvSpPr txBox="1">
            <a:spLocks noGrp="1"/>
          </p:cNvSpPr>
          <p:nvPr>
            <p:ph type="title" idx="4294967295"/>
          </p:nvPr>
        </p:nvSpPr>
        <p:spPr>
          <a:xfrm>
            <a:off x="296041" y="251266"/>
            <a:ext cx="8677150" cy="4084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200" b="1" i="0" u="none" strike="noStrike" kern="1200" cap="none" spc="0" normalizeH="0" baseline="0" noProof="0" dirty="0">
                <a:ln>
                  <a:noFill/>
                </a:ln>
                <a:solidFill>
                  <a:schemeClr val="bg2">
                    <a:lumMod val="50000"/>
                  </a:schemeClr>
                </a:solidFill>
                <a:effectLst/>
                <a:uLnTx/>
                <a:uFillTx/>
                <a:latin typeface="+mj-lt"/>
                <a:ea typeface="+mj-ea"/>
                <a:cs typeface="+mj-cs"/>
              </a:rPr>
              <a:t>Themes We Heard About Our System</a:t>
            </a:r>
          </a:p>
        </p:txBody>
      </p:sp>
      <p:grpSp>
        <p:nvGrpSpPr>
          <p:cNvPr id="15" name="Group 14" descr="A picture depicting our health system, a person in a hospital bed, a stethoscope, a health building and a medical cross symbol. Placed in the middle of the page with text surrounding it">
            <a:extLst>
              <a:ext uri="{FF2B5EF4-FFF2-40B4-BE49-F238E27FC236}">
                <a16:creationId xmlns:a16="http://schemas.microsoft.com/office/drawing/2014/main" id="{E944C5CB-60CA-649B-9297-B1A9C0970739}"/>
              </a:ext>
            </a:extLst>
          </p:cNvPr>
          <p:cNvGrpSpPr/>
          <p:nvPr/>
        </p:nvGrpSpPr>
        <p:grpSpPr>
          <a:xfrm>
            <a:off x="4992287" y="1809151"/>
            <a:ext cx="2463675" cy="2368765"/>
            <a:chOff x="6830646" y="2532185"/>
            <a:chExt cx="2133600" cy="2071077"/>
          </a:xfrm>
        </p:grpSpPr>
        <p:pic>
          <p:nvPicPr>
            <p:cNvPr id="7" name="Graphic 6" descr="Stethoscope outline">
              <a:extLst>
                <a:ext uri="{FF2B5EF4-FFF2-40B4-BE49-F238E27FC236}">
                  <a16:creationId xmlns:a16="http://schemas.microsoft.com/office/drawing/2014/main" id="{E46CB55A-2021-4E12-CE83-8C37A956C2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093353" y="3622289"/>
              <a:ext cx="667324" cy="667324"/>
            </a:xfrm>
            <a:prstGeom prst="rect">
              <a:avLst/>
            </a:prstGeom>
          </p:spPr>
        </p:pic>
        <p:pic>
          <p:nvPicPr>
            <p:cNvPr id="9" name="Graphic 8" descr="Inpatient with solid fill">
              <a:extLst>
                <a:ext uri="{FF2B5EF4-FFF2-40B4-BE49-F238E27FC236}">
                  <a16:creationId xmlns:a16="http://schemas.microsoft.com/office/drawing/2014/main" id="{A293CA6B-46E1-5EEA-5651-2E77164E6D8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67294" y="2870200"/>
              <a:ext cx="706706" cy="706706"/>
            </a:xfrm>
            <a:prstGeom prst="rect">
              <a:avLst/>
            </a:prstGeom>
          </p:spPr>
        </p:pic>
        <p:pic>
          <p:nvPicPr>
            <p:cNvPr id="11" name="Graphic 10" descr="Hospital outline">
              <a:extLst>
                <a:ext uri="{FF2B5EF4-FFF2-40B4-BE49-F238E27FC236}">
                  <a16:creationId xmlns:a16="http://schemas.microsoft.com/office/drawing/2014/main" id="{0FD2A637-9BF1-9861-5990-2A3EB382761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83174" y="3449905"/>
              <a:ext cx="885092" cy="885092"/>
            </a:xfrm>
            <a:prstGeom prst="rect">
              <a:avLst/>
            </a:prstGeom>
          </p:spPr>
        </p:pic>
        <p:pic>
          <p:nvPicPr>
            <p:cNvPr id="13" name="Graphic 12" descr="Medical outline">
              <a:extLst>
                <a:ext uri="{FF2B5EF4-FFF2-40B4-BE49-F238E27FC236}">
                  <a16:creationId xmlns:a16="http://schemas.microsoft.com/office/drawing/2014/main" id="{5B060A3D-F704-8869-EC35-765480B441E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17039" y="2803182"/>
              <a:ext cx="773724" cy="773724"/>
            </a:xfrm>
            <a:prstGeom prst="rect">
              <a:avLst/>
            </a:prstGeom>
          </p:spPr>
        </p:pic>
        <p:sp>
          <p:nvSpPr>
            <p:cNvPr id="14" name="Oval 13">
              <a:extLst>
                <a:ext uri="{FF2B5EF4-FFF2-40B4-BE49-F238E27FC236}">
                  <a16:creationId xmlns:a16="http://schemas.microsoft.com/office/drawing/2014/main" id="{247371B4-1C63-F8F7-3297-CAB03AE78AD9}"/>
                </a:ext>
              </a:extLst>
            </p:cNvPr>
            <p:cNvSpPr/>
            <p:nvPr/>
          </p:nvSpPr>
          <p:spPr>
            <a:xfrm>
              <a:off x="6830646" y="2532185"/>
              <a:ext cx="2133600" cy="2071077"/>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TextBox 7">
            <a:extLst>
              <a:ext uri="{FF2B5EF4-FFF2-40B4-BE49-F238E27FC236}">
                <a16:creationId xmlns:a16="http://schemas.microsoft.com/office/drawing/2014/main" id="{78B5FC30-8134-3C9B-87C7-7BC83DB317FD}"/>
              </a:ext>
            </a:extLst>
          </p:cNvPr>
          <p:cNvSpPr txBox="1"/>
          <p:nvPr/>
        </p:nvSpPr>
        <p:spPr>
          <a:xfrm>
            <a:off x="540045" y="1078370"/>
            <a:ext cx="4257877" cy="2860358"/>
          </a:xfrm>
          <a:prstGeom prst="roundRect">
            <a:avLst/>
          </a:prstGeom>
        </p:spPr>
        <p:style>
          <a:lnRef idx="2">
            <a:schemeClr val="accent6"/>
          </a:lnRef>
          <a:fillRef idx="1">
            <a:schemeClr val="lt1"/>
          </a:fillRef>
          <a:effectRef idx="0">
            <a:schemeClr val="accent6"/>
          </a:effectRef>
          <a:fontRef idx="minor">
            <a:schemeClr val="dk1"/>
          </a:fontRef>
        </p:style>
        <p:txBody>
          <a:bodyPr wrap="square">
            <a:spAutoFit/>
          </a:bodyPr>
          <a:lstStyle/>
          <a:p>
            <a:r>
              <a:rPr lang="en-GB" b="1" dirty="0"/>
              <a:t>Services focused on greatest and specific needs - </a:t>
            </a:r>
            <a:r>
              <a:rPr lang="en-GB" dirty="0"/>
              <a:t>deprivation, hard to reach groups under represented/easily ignored  and people with multiple disadvantage, ageing population, people with mental health needs and long-term conditions</a:t>
            </a:r>
          </a:p>
        </p:txBody>
      </p:sp>
      <p:sp>
        <p:nvSpPr>
          <p:cNvPr id="17" name="TextBox 16">
            <a:extLst>
              <a:ext uri="{FF2B5EF4-FFF2-40B4-BE49-F238E27FC236}">
                <a16:creationId xmlns:a16="http://schemas.microsoft.com/office/drawing/2014/main" id="{EEFDE204-757D-942A-DA22-7C2DEC6419F7}"/>
              </a:ext>
            </a:extLst>
          </p:cNvPr>
          <p:cNvSpPr txBox="1"/>
          <p:nvPr/>
        </p:nvSpPr>
        <p:spPr>
          <a:xfrm>
            <a:off x="540045" y="4234463"/>
            <a:ext cx="3259516" cy="715089"/>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en-GB" b="1" dirty="0"/>
              <a:t>Cost effective and value based use of medicines </a:t>
            </a:r>
          </a:p>
        </p:txBody>
      </p:sp>
      <p:sp>
        <p:nvSpPr>
          <p:cNvPr id="16" name="TextBox 15">
            <a:extLst>
              <a:ext uri="{FF2B5EF4-FFF2-40B4-BE49-F238E27FC236}">
                <a16:creationId xmlns:a16="http://schemas.microsoft.com/office/drawing/2014/main" id="{37E70F67-8A4B-4BDF-4455-DE1E415F9F62}"/>
              </a:ext>
            </a:extLst>
          </p:cNvPr>
          <p:cNvSpPr txBox="1"/>
          <p:nvPr/>
        </p:nvSpPr>
        <p:spPr>
          <a:xfrm>
            <a:off x="3995412" y="4343116"/>
            <a:ext cx="4287158" cy="1577340"/>
          </a:xfrm>
          <a:prstGeom prst="roundRect">
            <a:avLst>
              <a:gd name="adj" fmla="val 11370"/>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GB" b="1" dirty="0"/>
              <a:t>Doing things once and consistently for our population </a:t>
            </a:r>
            <a:r>
              <a:rPr lang="en-GB" dirty="0"/>
              <a:t>- for example, medicines information and access to advice, </a:t>
            </a:r>
            <a:r>
              <a:rPr lang="en-GB" dirty="0">
                <a:solidFill>
                  <a:schemeClr val="tx1"/>
                </a:solidFill>
              </a:rPr>
              <a:t>policies and guidance</a:t>
            </a:r>
          </a:p>
        </p:txBody>
      </p:sp>
      <p:sp>
        <p:nvSpPr>
          <p:cNvPr id="10" name="TextBox 9">
            <a:extLst>
              <a:ext uri="{FF2B5EF4-FFF2-40B4-BE49-F238E27FC236}">
                <a16:creationId xmlns:a16="http://schemas.microsoft.com/office/drawing/2014/main" id="{7F0B8707-A260-2430-ACF0-A0771723F11C}"/>
              </a:ext>
            </a:extLst>
          </p:cNvPr>
          <p:cNvSpPr txBox="1"/>
          <p:nvPr/>
        </p:nvSpPr>
        <p:spPr>
          <a:xfrm>
            <a:off x="7470340" y="1012704"/>
            <a:ext cx="4005568" cy="1634490"/>
          </a:xfrm>
          <a:prstGeom prst="round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GB" b="1" dirty="0"/>
              <a:t>Medicines safety – </a:t>
            </a:r>
            <a:r>
              <a:rPr lang="en-GB" dirty="0"/>
              <a:t>use of high risk medicines, antimicrobial prescribing, learning from incidents and reducing variation in prescribing </a:t>
            </a:r>
          </a:p>
        </p:txBody>
      </p:sp>
      <p:sp>
        <p:nvSpPr>
          <p:cNvPr id="18" name="TextBox 17">
            <a:extLst>
              <a:ext uri="{FF2B5EF4-FFF2-40B4-BE49-F238E27FC236}">
                <a16:creationId xmlns:a16="http://schemas.microsoft.com/office/drawing/2014/main" id="{175F5A4D-35D9-B2FB-E597-21EC2F93037D}"/>
              </a:ext>
            </a:extLst>
          </p:cNvPr>
          <p:cNvSpPr txBox="1"/>
          <p:nvPr/>
        </p:nvSpPr>
        <p:spPr>
          <a:xfrm>
            <a:off x="7755697" y="2816955"/>
            <a:ext cx="3720211" cy="1021556"/>
          </a:xfrm>
          <a:prstGeom prst="round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GB" b="1" dirty="0"/>
              <a:t>Environmental sustainability and the green agenda </a:t>
            </a:r>
          </a:p>
        </p:txBody>
      </p:sp>
      <p:sp>
        <p:nvSpPr>
          <p:cNvPr id="3" name="Rectangle: Rounded Corners 2">
            <a:extLst>
              <a:ext uri="{FF2B5EF4-FFF2-40B4-BE49-F238E27FC236}">
                <a16:creationId xmlns:a16="http://schemas.microsoft.com/office/drawing/2014/main" id="{1D6DED50-F7C0-2025-3F4B-07B56E7DCBA7}"/>
              </a:ext>
            </a:extLst>
          </p:cNvPr>
          <p:cNvSpPr/>
          <p:nvPr/>
        </p:nvSpPr>
        <p:spPr>
          <a:xfrm>
            <a:off x="8478422" y="4108723"/>
            <a:ext cx="3515329" cy="1147296"/>
          </a:xfrm>
          <a:prstGeom prst="roundRect">
            <a:avLst>
              <a:gd name="adj" fmla="val 1220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Montserrat" panose="00000500000000000000" pitchFamily="2" charset="0"/>
              </a:rPr>
              <a:t>Inform, educate and challenge myths and expectations</a:t>
            </a:r>
            <a:r>
              <a:rPr lang="en-US" dirty="0">
                <a:solidFill>
                  <a:schemeClr val="tx1"/>
                </a:solidFill>
                <a:latin typeface="Montserrat" panose="00000500000000000000" pitchFamily="2" charset="0"/>
              </a:rPr>
              <a:t> about prescribing and medicines</a:t>
            </a:r>
          </a:p>
        </p:txBody>
      </p:sp>
      <p:sp>
        <p:nvSpPr>
          <p:cNvPr id="2" name="TextBox 1">
            <a:extLst>
              <a:ext uri="{FF2B5EF4-FFF2-40B4-BE49-F238E27FC236}">
                <a16:creationId xmlns:a16="http://schemas.microsoft.com/office/drawing/2014/main" id="{2DAB278D-04E6-A343-0F23-D567F36E40FF}"/>
              </a:ext>
            </a:extLst>
          </p:cNvPr>
          <p:cNvSpPr txBox="1"/>
          <p:nvPr/>
        </p:nvSpPr>
        <p:spPr>
          <a:xfrm>
            <a:off x="198249" y="6085656"/>
            <a:ext cx="11795502" cy="584775"/>
          </a:xfrm>
          <a:prstGeom prst="rect">
            <a:avLst/>
          </a:prstGeom>
          <a:noFill/>
          <a:ln w="38100">
            <a:solidFill>
              <a:srgbClr val="CA067B"/>
            </a:solidFill>
          </a:ln>
        </p:spPr>
        <p:txBody>
          <a:bodyPr wrap="square" rtlCol="0">
            <a:spAutoFit/>
          </a:bodyPr>
          <a:lstStyle/>
          <a:p>
            <a:pPr algn="ctr"/>
            <a:r>
              <a:rPr lang="en-US" sz="1600" b="1" i="0" dirty="0">
                <a:solidFill>
                  <a:srgbClr val="585857"/>
                </a:solidFill>
                <a:effectLst/>
                <a:latin typeface="Montserrat" panose="00000500000000000000" pitchFamily="2" charset="0"/>
              </a:rPr>
              <a:t>ICS Strategy guiding principles</a:t>
            </a:r>
          </a:p>
          <a:p>
            <a:pPr algn="l"/>
            <a:r>
              <a:rPr lang="en-US" sz="1600" b="0" i="0" dirty="0">
                <a:solidFill>
                  <a:srgbClr val="585857"/>
                </a:solidFill>
                <a:effectLst/>
                <a:latin typeface="Montserrat" panose="00000500000000000000" pitchFamily="2" charset="0"/>
              </a:rPr>
              <a:t>1. </a:t>
            </a:r>
            <a:r>
              <a:rPr lang="en-US" sz="1600" b="1" i="0" dirty="0">
                <a:solidFill>
                  <a:srgbClr val="585857"/>
                </a:solidFill>
                <a:effectLst/>
                <a:latin typeface="Montserrat" panose="00000500000000000000" pitchFamily="2" charset="0"/>
              </a:rPr>
              <a:t>Prevention</a:t>
            </a:r>
            <a:r>
              <a:rPr lang="en-US" sz="1600" b="0" i="0" dirty="0">
                <a:solidFill>
                  <a:srgbClr val="585857"/>
                </a:solidFill>
                <a:effectLst/>
                <a:latin typeface="Montserrat" panose="00000500000000000000" pitchFamily="2" charset="0"/>
              </a:rPr>
              <a:t> is better than cure                     2. </a:t>
            </a:r>
            <a:r>
              <a:rPr lang="en-US" sz="1600" b="1" i="0" dirty="0">
                <a:solidFill>
                  <a:srgbClr val="585857"/>
                </a:solidFill>
                <a:effectLst/>
                <a:latin typeface="Montserrat" panose="00000500000000000000" pitchFamily="2" charset="0"/>
              </a:rPr>
              <a:t>Equity</a:t>
            </a:r>
            <a:r>
              <a:rPr lang="en-US" sz="1600" b="0" i="0" dirty="0">
                <a:solidFill>
                  <a:srgbClr val="585857"/>
                </a:solidFill>
                <a:effectLst/>
                <a:latin typeface="Montserrat" panose="00000500000000000000" pitchFamily="2" charset="0"/>
              </a:rPr>
              <a:t> in everything                                 3. </a:t>
            </a:r>
            <a:r>
              <a:rPr lang="en-US" sz="1600" b="1" i="0" dirty="0">
                <a:solidFill>
                  <a:srgbClr val="585857"/>
                </a:solidFill>
                <a:effectLst/>
                <a:latin typeface="Montserrat" panose="00000500000000000000" pitchFamily="2" charset="0"/>
              </a:rPr>
              <a:t>Integration</a:t>
            </a:r>
            <a:r>
              <a:rPr lang="en-US" sz="1600" b="0" i="0" dirty="0">
                <a:solidFill>
                  <a:srgbClr val="585857"/>
                </a:solidFill>
                <a:effectLst/>
                <a:latin typeface="Montserrat" panose="00000500000000000000" pitchFamily="2" charset="0"/>
              </a:rPr>
              <a:t> by default</a:t>
            </a:r>
          </a:p>
        </p:txBody>
      </p:sp>
      <p:pic>
        <p:nvPicPr>
          <p:cNvPr id="12" name="Picture 11">
            <a:extLst>
              <a:ext uri="{FF2B5EF4-FFF2-40B4-BE49-F238E27FC236}">
                <a16:creationId xmlns:a16="http://schemas.microsoft.com/office/drawing/2014/main" id="{6EC24B3F-69FB-E6E4-FEC8-5C4D2A02BF83}"/>
              </a:ext>
              <a:ext uri="{C183D7F6-B498-43B3-948B-1728B52AA6E4}">
                <adec:decorative xmlns:adec="http://schemas.microsoft.com/office/drawing/2017/decorative" val="1"/>
              </a:ext>
            </a:extLst>
          </p:cNvPr>
          <p:cNvPicPr>
            <a:picLocks noChangeAspect="1"/>
          </p:cNvPicPr>
          <p:nvPr/>
        </p:nvPicPr>
        <p:blipFill>
          <a:blip r:embed="rId11"/>
          <a:stretch>
            <a:fillRect/>
          </a:stretch>
        </p:blipFill>
        <p:spPr>
          <a:xfrm flipV="1">
            <a:off x="0" y="831690"/>
            <a:ext cx="4179905" cy="45719"/>
          </a:xfrm>
          <a:prstGeom prst="rect">
            <a:avLst/>
          </a:prstGeom>
        </p:spPr>
      </p:pic>
    </p:spTree>
    <p:extLst>
      <p:ext uri="{BB962C8B-B14F-4D97-AF65-F5344CB8AC3E}">
        <p14:creationId xmlns:p14="http://schemas.microsoft.com/office/powerpoint/2010/main" val="22757470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5.3.3511"/>
  <p:tag name="SLIDO_PRESENTATION_ID" val="00000000-0000-0000-0000-000000000000"/>
  <p:tag name="SLIDO_EVENT_UUID" val="9ae14b2a-1de2-41c4-8af6-8edc30c02125"/>
  <p:tag name="SLIDO_EVENT_SECTION_UUID" val="ab0d305b-2a6f-4384-ac63-35448e250008"/>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2">
      <a:majorFont>
        <a:latin typeface="Montserrat"/>
        <a:ea typeface=""/>
        <a:cs typeface=""/>
      </a:majorFont>
      <a:minorFont>
        <a:latin typeface="Montserra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ReviewDate xmlns="b58eaf65-a60a-44f5-a8d5-66cfae85e45c"/>
    <ExpiryDate xmlns="b58eaf65-a60a-44f5-a8d5-66cfae85e45c" xsi:nil="true"/>
    <lcf76f155ced4ddcb4097134ff3c332f xmlns="759a084c-36f2-4657-90a4-0514faf6a511">
      <Terms xmlns="http://schemas.microsoft.com/office/infopath/2007/PartnerControls"/>
    </lcf76f155ced4ddcb4097134ff3c332f>
    <TaxCatchAll xmlns="b58eaf65-a60a-44f5-a8d5-66cfae85e45c" xsi:nil="true"/>
    <Author0 xmlns="759a084c-36f2-4657-90a4-0514faf6a511">
      <UserInfo>
        <DisplayName/>
        <AccountId xsi:nil="true"/>
        <AccountType/>
      </UserInfo>
    </Author0>
    <SharedWithUsers xmlns="b58eaf65-a60a-44f5-a8d5-66cfae85e45c">
      <UserInfo>
        <DisplayName>BARKER, Rebecca (SHERWOOD FOREST HOSPITALS NHS FOUNDATION TRUST)</DisplayName>
        <AccountId>889</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ICB Document" ma:contentTypeID="0x0101004A4E99F21D89E34FA7FA1A95D86B7C7E007F744C3246A3C140BEDF1E200863CA4E" ma:contentTypeVersion="19" ma:contentTypeDescription="" ma:contentTypeScope="" ma:versionID="f19e46327356ce5e6035f86cfc262c47">
  <xsd:schema xmlns:xsd="http://www.w3.org/2001/XMLSchema" xmlns:xs="http://www.w3.org/2001/XMLSchema" xmlns:p="http://schemas.microsoft.com/office/2006/metadata/properties" xmlns:ns2="b58eaf65-a60a-44f5-a8d5-66cfae85e45c" xmlns:ns3="759a084c-36f2-4657-90a4-0514faf6a511" targetNamespace="http://schemas.microsoft.com/office/2006/metadata/properties" ma:root="true" ma:fieldsID="f3381f54b12edb7a71b4ed2794c75e4c" ns2:_="" ns3:_="">
    <xsd:import namespace="b58eaf65-a60a-44f5-a8d5-66cfae85e45c"/>
    <xsd:import namespace="759a084c-36f2-4657-90a4-0514faf6a511"/>
    <xsd:element name="properties">
      <xsd:complexType>
        <xsd:sequence>
          <xsd:element name="documentManagement">
            <xsd:complexType>
              <xsd:all>
                <xsd:element ref="ns2:ReviewDate"/>
                <xsd:element ref="ns2:ExpiryDate" minOccurs="0"/>
                <xsd:element ref="ns3:MediaServiceMetadata" minOccurs="0"/>
                <xsd:element ref="ns3:MediaServiceFastMetadata" minOccurs="0"/>
                <xsd:element ref="ns3:MediaServiceAutoKeyPoints" minOccurs="0"/>
                <xsd:element ref="ns3:MediaServiceKeyPoints" minOccurs="0"/>
                <xsd:element ref="ns3:lcf76f155ced4ddcb4097134ff3c332f" minOccurs="0"/>
                <xsd:element ref="ns2:TaxCatchAll" minOccurs="0"/>
                <xsd:element ref="ns3:MediaServiceDateTaken" minOccurs="0"/>
                <xsd:element ref="ns3:MediaServiceOCR" minOccurs="0"/>
                <xsd:element ref="ns3:MediaServiceGenerationTime" minOccurs="0"/>
                <xsd:element ref="ns3:MediaServiceEventHashCode" minOccurs="0"/>
                <xsd:element ref="ns2:SharedWithUsers" minOccurs="0"/>
                <xsd:element ref="ns2:SharedWithDetails" minOccurs="0"/>
                <xsd:element ref="ns3:Author0"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58eaf65-a60a-44f5-a8d5-66cfae85e45c" elementFormDefault="qualified">
    <xsd:import namespace="http://schemas.microsoft.com/office/2006/documentManagement/types"/>
    <xsd:import namespace="http://schemas.microsoft.com/office/infopath/2007/PartnerControls"/>
    <xsd:element name="ReviewDate" ma:index="2" ma:displayName="Review Date" ma:format="DateOnly" ma:internalName="ReviewDate">
      <xsd:simpleType>
        <xsd:restriction base="dms:DateTime"/>
      </xsd:simpleType>
    </xsd:element>
    <xsd:element name="ExpiryDate" ma:index="3" nillable="true" ma:displayName="Expiry Date" ma:format="DateOnly" ma:internalName="ExpiryDate">
      <xsd:simpleType>
        <xsd:restriction base="dms:DateTime"/>
      </xsd:simpleType>
    </xsd:element>
    <xsd:element name="TaxCatchAll" ma:index="16" nillable="true" ma:displayName="Taxonomy Catch All Column" ma:hidden="true" ma:list="{2806e603-8ded-4d87-8253-488cbc43147c}" ma:internalName="TaxCatchAll" ma:showField="CatchAllData" ma:web="b58eaf65-a60a-44f5-a8d5-66cfae85e45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9a084c-36f2-4657-90a4-0514faf6a51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c8d5fda-b97d-42c6-97e2-f76465e161c0"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Author0" ma:index="23" nillable="true" ma:displayName="Author" ma:format="Dropdown" ma:list="UserInfo" ma:SharePointGroup="0" ma:internalName="Author0">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4"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355FB30-534B-4C68-BF8B-2462A6E5508D}">
  <ds:schemaRefs>
    <ds:schemaRef ds:uri="http://schemas.microsoft.com/sharepoint/v3/contenttype/forms"/>
  </ds:schemaRefs>
</ds:datastoreItem>
</file>

<file path=customXml/itemProps2.xml><?xml version="1.0" encoding="utf-8"?>
<ds:datastoreItem xmlns:ds="http://schemas.openxmlformats.org/officeDocument/2006/customXml" ds:itemID="{FE8C559B-F6FE-4C4C-8C42-5E1676296268}">
  <ds:schemaRefs>
    <ds:schemaRef ds:uri="http://schemas.openxmlformats.org/package/2006/metadata/core-properties"/>
    <ds:schemaRef ds:uri="b58eaf65-a60a-44f5-a8d5-66cfae85e45c"/>
    <ds:schemaRef ds:uri="http://purl.org/dc/dcmitype/"/>
    <ds:schemaRef ds:uri="http://schemas.microsoft.com/office/2006/metadata/properties"/>
    <ds:schemaRef ds:uri="http://purl.org/dc/terms/"/>
    <ds:schemaRef ds:uri="http://purl.org/dc/elements/1.1/"/>
    <ds:schemaRef ds:uri="http://schemas.microsoft.com/office/infopath/2007/PartnerControls"/>
    <ds:schemaRef ds:uri="http://schemas.microsoft.com/office/2006/documentManagement/types"/>
    <ds:schemaRef ds:uri="759a084c-36f2-4657-90a4-0514faf6a511"/>
    <ds:schemaRef ds:uri="http://www.w3.org/XML/1998/namespace"/>
  </ds:schemaRefs>
</ds:datastoreItem>
</file>

<file path=customXml/itemProps3.xml><?xml version="1.0" encoding="utf-8"?>
<ds:datastoreItem xmlns:ds="http://schemas.openxmlformats.org/officeDocument/2006/customXml" ds:itemID="{AF1A83B2-74EB-462C-A016-063177ABD44E}">
  <ds:schemaRefs>
    <ds:schemaRef ds:uri="759a084c-36f2-4657-90a4-0514faf6a511"/>
    <ds:schemaRef ds:uri="b58eaf65-a60a-44f5-a8d5-66cfae85e45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7846</TotalTime>
  <Words>4410</Words>
  <Application>Microsoft Office PowerPoint</Application>
  <PresentationFormat>Widescreen</PresentationFormat>
  <Paragraphs>374</Paragraphs>
  <Slides>27</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Montserrat</vt:lpstr>
      <vt:lpstr>Montserrat SemiBold</vt:lpstr>
      <vt:lpstr>2_Office Theme</vt:lpstr>
      <vt:lpstr>Medicines Optimisation Strategy  </vt:lpstr>
      <vt:lpstr>Contents</vt:lpstr>
      <vt:lpstr>Foreword  </vt:lpstr>
      <vt:lpstr>Our definition </vt:lpstr>
      <vt:lpstr>Introduction –  The Case and Opportunity for Change</vt:lpstr>
      <vt:lpstr>Our Shared Purpose</vt:lpstr>
      <vt:lpstr>What’s Important for People and Our Health and Care System? </vt:lpstr>
      <vt:lpstr>Themes We Heard About People</vt:lpstr>
      <vt:lpstr>Themes We Heard About Our System</vt:lpstr>
      <vt:lpstr>What Medicines Optimisation Means for Person Centred Care  </vt:lpstr>
      <vt:lpstr>Delivery of our Shared Purpose through our Strategic Aims and Key Enablers</vt:lpstr>
      <vt:lpstr>Key Principles to Guide our Work</vt:lpstr>
      <vt:lpstr>Key Enablers to Help Deliver this Work</vt:lpstr>
      <vt:lpstr>Our Improvement Plan</vt:lpstr>
      <vt:lpstr>Our Improvement Plan</vt:lpstr>
      <vt:lpstr>How Will We Measure Success?</vt:lpstr>
      <vt:lpstr>Case Studies</vt:lpstr>
      <vt:lpstr>Case Studies</vt:lpstr>
      <vt:lpstr>Case Studies</vt:lpstr>
      <vt:lpstr>Case Studies</vt:lpstr>
      <vt:lpstr>Thank you to everyone that has contributed to the production of this strategy  To develop this strategy, we sought input from over 250 people from a range of health and care professions across our health and care system. We held multi-agency, multi-professional focus groups, presented at a variety of different forums and hosted a multi-agency, multi-professional workshop.   We have also had support from My Life Choices as the voice of local Experts by Experience. Thank you to My Life Choices for helping to shape this strategy and for their continued involvement and support of this work. </vt:lpstr>
      <vt:lpstr>Glossary</vt:lpstr>
      <vt:lpstr>Appendices</vt:lpstr>
      <vt:lpstr>Some Facts about Medicines</vt:lpstr>
      <vt:lpstr>Some Facts about Medicines</vt:lpstr>
      <vt:lpstr>Some Facts about Medicines</vt:lpstr>
      <vt:lpstr>Some Facts about Medicines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Giulia Michela Zucco</dc:creator>
  <cp:lastModifiedBy>Lisa Ryley - Governance &amp; Social Care Technician - NNICB</cp:lastModifiedBy>
  <cp:revision>312</cp:revision>
  <cp:lastPrinted>2024-05-20T15:17:56Z</cp:lastPrinted>
  <dcterms:created xsi:type="dcterms:W3CDTF">2022-05-19T14:28:31Z</dcterms:created>
  <dcterms:modified xsi:type="dcterms:W3CDTF">2025-06-27T08:11:11Z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0x0101004A4E99F21D89E34FA7FA1A95D86B7C7E007F744C3246A3C140BEDF1E200863CA4E</vt:lpwstr>
  </property>
  <property fmtid="{D5CDD505-2E9C-101B-9397-08002B2CF9AE}" pid="3" name="MediaServiceImageTags">
    <vt:lpwstr/>
  </property>
  <property fmtid="{D5CDD505-2E9C-101B-9397-08002B2CF9AE}" pid="4" name="SlidoAppVersion">
    <vt:lpwstr>1.5.3.3511</vt:lpwstr>
  </property>
</Properties>
</file>